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27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10.xml" ContentType="application/vnd.openxmlformats-officedocument.presentationml.tags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tags/tag11.xml" ContentType="application/vnd.openxmlformats-officedocument.presentationml.tags+xml"/>
  <Override PartName="/ppt/notesSlides/notesSlide44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47.xml" ContentType="application/vnd.openxmlformats-officedocument.presentationml.notesSlide+xml"/>
  <Override PartName="/ppt/tags/tag16.xml" ContentType="application/vnd.openxmlformats-officedocument.presentationml.tags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</p:sldMasterIdLst>
  <p:notesMasterIdLst>
    <p:notesMasterId r:id="rId101"/>
  </p:notesMasterIdLst>
  <p:handoutMasterIdLst>
    <p:handoutMasterId r:id="rId102"/>
  </p:handoutMasterIdLst>
  <p:sldIdLst>
    <p:sldId id="256" r:id="rId6"/>
    <p:sldId id="435" r:id="rId7"/>
    <p:sldId id="373" r:id="rId8"/>
    <p:sldId id="416" r:id="rId9"/>
    <p:sldId id="417" r:id="rId10"/>
    <p:sldId id="418" r:id="rId11"/>
    <p:sldId id="419" r:id="rId12"/>
    <p:sldId id="436" r:id="rId13"/>
    <p:sldId id="437" r:id="rId14"/>
    <p:sldId id="378" r:id="rId15"/>
    <p:sldId id="301" r:id="rId16"/>
    <p:sldId id="302" r:id="rId17"/>
    <p:sldId id="303" r:id="rId18"/>
    <p:sldId id="304" r:id="rId19"/>
    <p:sldId id="305" r:id="rId20"/>
    <p:sldId id="306" r:id="rId21"/>
    <p:sldId id="307" r:id="rId22"/>
    <p:sldId id="308" r:id="rId23"/>
    <p:sldId id="309" r:id="rId24"/>
    <p:sldId id="310" r:id="rId25"/>
    <p:sldId id="311" r:id="rId26"/>
    <p:sldId id="312" r:id="rId27"/>
    <p:sldId id="313" r:id="rId28"/>
    <p:sldId id="314" r:id="rId29"/>
    <p:sldId id="315" r:id="rId30"/>
    <p:sldId id="316" r:id="rId31"/>
    <p:sldId id="399" r:id="rId32"/>
    <p:sldId id="400" r:id="rId33"/>
    <p:sldId id="401" r:id="rId34"/>
    <p:sldId id="402" r:id="rId35"/>
    <p:sldId id="403" r:id="rId36"/>
    <p:sldId id="404" r:id="rId37"/>
    <p:sldId id="405" r:id="rId38"/>
    <p:sldId id="438" r:id="rId39"/>
    <p:sldId id="441" r:id="rId40"/>
    <p:sldId id="442" r:id="rId41"/>
    <p:sldId id="443" r:id="rId42"/>
    <p:sldId id="444" r:id="rId43"/>
    <p:sldId id="440" r:id="rId44"/>
    <p:sldId id="382" r:id="rId45"/>
    <p:sldId id="318" r:id="rId46"/>
    <p:sldId id="425" r:id="rId47"/>
    <p:sldId id="320" r:id="rId48"/>
    <p:sldId id="426" r:id="rId49"/>
    <p:sldId id="427" r:id="rId50"/>
    <p:sldId id="323" r:id="rId51"/>
    <p:sldId id="428" r:id="rId52"/>
    <p:sldId id="429" r:id="rId53"/>
    <p:sldId id="324" r:id="rId54"/>
    <p:sldId id="430" r:id="rId55"/>
    <p:sldId id="432" r:id="rId56"/>
    <p:sldId id="431" r:id="rId57"/>
    <p:sldId id="325" r:id="rId58"/>
    <p:sldId id="327" r:id="rId59"/>
    <p:sldId id="328" r:id="rId60"/>
    <p:sldId id="394" r:id="rId61"/>
    <p:sldId id="329" r:id="rId62"/>
    <p:sldId id="368" r:id="rId63"/>
    <p:sldId id="408" r:id="rId64"/>
    <p:sldId id="409" r:id="rId65"/>
    <p:sldId id="410" r:id="rId66"/>
    <p:sldId id="411" r:id="rId67"/>
    <p:sldId id="412" r:id="rId68"/>
    <p:sldId id="413" r:id="rId69"/>
    <p:sldId id="414" r:id="rId70"/>
    <p:sldId id="395" r:id="rId71"/>
    <p:sldId id="396" r:id="rId72"/>
    <p:sldId id="375" r:id="rId73"/>
    <p:sldId id="398" r:id="rId74"/>
    <p:sldId id="397" r:id="rId75"/>
    <p:sldId id="359" r:id="rId76"/>
    <p:sldId id="360" r:id="rId77"/>
    <p:sldId id="376" r:id="rId78"/>
    <p:sldId id="343" r:id="rId79"/>
    <p:sldId id="344" r:id="rId80"/>
    <p:sldId id="345" r:id="rId81"/>
    <p:sldId id="361" r:id="rId82"/>
    <p:sldId id="347" r:id="rId83"/>
    <p:sldId id="348" r:id="rId84"/>
    <p:sldId id="362" r:id="rId85"/>
    <p:sldId id="352" r:id="rId86"/>
    <p:sldId id="353" r:id="rId87"/>
    <p:sldId id="354" r:id="rId88"/>
    <p:sldId id="363" r:id="rId89"/>
    <p:sldId id="364" r:id="rId90"/>
    <p:sldId id="377" r:id="rId91"/>
    <p:sldId id="350" r:id="rId92"/>
    <p:sldId id="355" r:id="rId93"/>
    <p:sldId id="349" r:id="rId94"/>
    <p:sldId id="357" r:id="rId95"/>
    <p:sldId id="358" r:id="rId96"/>
    <p:sldId id="406" r:id="rId97"/>
    <p:sldId id="407" r:id="rId98"/>
    <p:sldId id="434" r:id="rId99"/>
    <p:sldId id="299" r:id="rId100"/>
  </p:sldIdLst>
  <p:sldSz cx="9144000" cy="6858000" type="screen4x3"/>
  <p:notesSz cx="7104063" cy="10234613"/>
  <p:custDataLst>
    <p:tags r:id="rId103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8000"/>
    <a:srgbClr val="EB2819"/>
    <a:srgbClr val="7F7F7F"/>
    <a:srgbClr val="000000"/>
    <a:srgbClr val="EE3124"/>
    <a:srgbClr val="595959"/>
    <a:srgbClr val="E71D1D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5726" autoAdjust="0"/>
    <p:restoredTop sz="64540" autoAdjust="0"/>
  </p:normalViewPr>
  <p:slideViewPr>
    <p:cSldViewPr snapToGrid="0" snapToObjects="1">
      <p:cViewPr varScale="1">
        <p:scale>
          <a:sx n="70" d="100"/>
          <a:sy n="70" d="100"/>
        </p:scale>
        <p:origin x="348" y="7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outlineViewPr>
    <p:cViewPr>
      <p:scale>
        <a:sx n="33" d="100"/>
        <a:sy n="33" d="100"/>
      </p:scale>
      <p:origin x="0" y="-417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74" d="100"/>
          <a:sy n="74" d="100"/>
        </p:scale>
        <p:origin x="1170" y="66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1.xml"/><Relationship Id="rId21" Type="http://schemas.openxmlformats.org/officeDocument/2006/relationships/slide" Target="slides/slide16.xml"/><Relationship Id="rId42" Type="http://schemas.openxmlformats.org/officeDocument/2006/relationships/slide" Target="slides/slide37.xml"/><Relationship Id="rId47" Type="http://schemas.openxmlformats.org/officeDocument/2006/relationships/slide" Target="slides/slide42.xml"/><Relationship Id="rId63" Type="http://schemas.openxmlformats.org/officeDocument/2006/relationships/slide" Target="slides/slide58.xml"/><Relationship Id="rId68" Type="http://schemas.openxmlformats.org/officeDocument/2006/relationships/slide" Target="slides/slide63.xml"/><Relationship Id="rId84" Type="http://schemas.openxmlformats.org/officeDocument/2006/relationships/slide" Target="slides/slide79.xml"/><Relationship Id="rId89" Type="http://schemas.openxmlformats.org/officeDocument/2006/relationships/slide" Target="slides/slide84.xml"/><Relationship Id="rId16" Type="http://schemas.openxmlformats.org/officeDocument/2006/relationships/slide" Target="slides/slide11.xml"/><Relationship Id="rId107" Type="http://schemas.openxmlformats.org/officeDocument/2006/relationships/theme" Target="theme/theme1.xml"/><Relationship Id="rId11" Type="http://schemas.openxmlformats.org/officeDocument/2006/relationships/slide" Target="slides/slide6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53" Type="http://schemas.openxmlformats.org/officeDocument/2006/relationships/slide" Target="slides/slide48.xml"/><Relationship Id="rId58" Type="http://schemas.openxmlformats.org/officeDocument/2006/relationships/slide" Target="slides/slide53.xml"/><Relationship Id="rId74" Type="http://schemas.openxmlformats.org/officeDocument/2006/relationships/slide" Target="slides/slide69.xml"/><Relationship Id="rId79" Type="http://schemas.openxmlformats.org/officeDocument/2006/relationships/slide" Target="slides/slide74.xml"/><Relationship Id="rId102" Type="http://schemas.openxmlformats.org/officeDocument/2006/relationships/handoutMaster" Target="handoutMasters/handoutMaster1.xml"/><Relationship Id="rId5" Type="http://schemas.openxmlformats.org/officeDocument/2006/relationships/slideMaster" Target="slideMasters/slideMaster2.xml"/><Relationship Id="rId90" Type="http://schemas.openxmlformats.org/officeDocument/2006/relationships/slide" Target="slides/slide85.xml"/><Relationship Id="rId95" Type="http://schemas.openxmlformats.org/officeDocument/2006/relationships/slide" Target="slides/slide90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43" Type="http://schemas.openxmlformats.org/officeDocument/2006/relationships/slide" Target="slides/slide38.xml"/><Relationship Id="rId48" Type="http://schemas.openxmlformats.org/officeDocument/2006/relationships/slide" Target="slides/slide43.xml"/><Relationship Id="rId64" Type="http://schemas.openxmlformats.org/officeDocument/2006/relationships/slide" Target="slides/slide59.xml"/><Relationship Id="rId69" Type="http://schemas.openxmlformats.org/officeDocument/2006/relationships/slide" Target="slides/slide64.xml"/><Relationship Id="rId80" Type="http://schemas.openxmlformats.org/officeDocument/2006/relationships/slide" Target="slides/slide75.xml"/><Relationship Id="rId85" Type="http://schemas.openxmlformats.org/officeDocument/2006/relationships/slide" Target="slides/slide80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33" Type="http://schemas.openxmlformats.org/officeDocument/2006/relationships/slide" Target="slides/slide28.xml"/><Relationship Id="rId38" Type="http://schemas.openxmlformats.org/officeDocument/2006/relationships/slide" Target="slides/slide33.xml"/><Relationship Id="rId59" Type="http://schemas.openxmlformats.org/officeDocument/2006/relationships/slide" Target="slides/slide54.xml"/><Relationship Id="rId103" Type="http://schemas.openxmlformats.org/officeDocument/2006/relationships/tags" Target="tags/tag1.xml"/><Relationship Id="rId108" Type="http://schemas.openxmlformats.org/officeDocument/2006/relationships/tableStyles" Target="tableStyles.xml"/><Relationship Id="rId20" Type="http://schemas.openxmlformats.org/officeDocument/2006/relationships/slide" Target="slides/slide15.xml"/><Relationship Id="rId41" Type="http://schemas.openxmlformats.org/officeDocument/2006/relationships/slide" Target="slides/slide36.xml"/><Relationship Id="rId54" Type="http://schemas.openxmlformats.org/officeDocument/2006/relationships/slide" Target="slides/slide49.xml"/><Relationship Id="rId62" Type="http://schemas.openxmlformats.org/officeDocument/2006/relationships/slide" Target="slides/slide57.xml"/><Relationship Id="rId70" Type="http://schemas.openxmlformats.org/officeDocument/2006/relationships/slide" Target="slides/slide65.xml"/><Relationship Id="rId75" Type="http://schemas.openxmlformats.org/officeDocument/2006/relationships/slide" Target="slides/slide70.xml"/><Relationship Id="rId83" Type="http://schemas.openxmlformats.org/officeDocument/2006/relationships/slide" Target="slides/slide78.xml"/><Relationship Id="rId88" Type="http://schemas.openxmlformats.org/officeDocument/2006/relationships/slide" Target="slides/slide83.xml"/><Relationship Id="rId91" Type="http://schemas.openxmlformats.org/officeDocument/2006/relationships/slide" Target="slides/slide86.xml"/><Relationship Id="rId96" Type="http://schemas.openxmlformats.org/officeDocument/2006/relationships/slide" Target="slides/slide91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49" Type="http://schemas.openxmlformats.org/officeDocument/2006/relationships/slide" Target="slides/slide44.xml"/><Relationship Id="rId57" Type="http://schemas.openxmlformats.org/officeDocument/2006/relationships/slide" Target="slides/slide52.xml"/><Relationship Id="rId106" Type="http://schemas.openxmlformats.org/officeDocument/2006/relationships/viewProps" Target="viewProps.xml"/><Relationship Id="rId10" Type="http://schemas.openxmlformats.org/officeDocument/2006/relationships/slide" Target="slides/slide5.xml"/><Relationship Id="rId31" Type="http://schemas.openxmlformats.org/officeDocument/2006/relationships/slide" Target="slides/slide26.xml"/><Relationship Id="rId44" Type="http://schemas.openxmlformats.org/officeDocument/2006/relationships/slide" Target="slides/slide39.xml"/><Relationship Id="rId52" Type="http://schemas.openxmlformats.org/officeDocument/2006/relationships/slide" Target="slides/slide47.xml"/><Relationship Id="rId60" Type="http://schemas.openxmlformats.org/officeDocument/2006/relationships/slide" Target="slides/slide55.xml"/><Relationship Id="rId65" Type="http://schemas.openxmlformats.org/officeDocument/2006/relationships/slide" Target="slides/slide60.xml"/><Relationship Id="rId73" Type="http://schemas.openxmlformats.org/officeDocument/2006/relationships/slide" Target="slides/slide68.xml"/><Relationship Id="rId78" Type="http://schemas.openxmlformats.org/officeDocument/2006/relationships/slide" Target="slides/slide73.xml"/><Relationship Id="rId81" Type="http://schemas.openxmlformats.org/officeDocument/2006/relationships/slide" Target="slides/slide76.xml"/><Relationship Id="rId86" Type="http://schemas.openxmlformats.org/officeDocument/2006/relationships/slide" Target="slides/slide81.xml"/><Relationship Id="rId94" Type="http://schemas.openxmlformats.org/officeDocument/2006/relationships/slide" Target="slides/slide89.xml"/><Relationship Id="rId99" Type="http://schemas.openxmlformats.org/officeDocument/2006/relationships/slide" Target="slides/slide94.xml"/><Relationship Id="rId101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39" Type="http://schemas.openxmlformats.org/officeDocument/2006/relationships/slide" Target="slides/slide34.xml"/><Relationship Id="rId34" Type="http://schemas.openxmlformats.org/officeDocument/2006/relationships/slide" Target="slides/slide29.xml"/><Relationship Id="rId50" Type="http://schemas.openxmlformats.org/officeDocument/2006/relationships/slide" Target="slides/slide45.xml"/><Relationship Id="rId55" Type="http://schemas.openxmlformats.org/officeDocument/2006/relationships/slide" Target="slides/slide50.xml"/><Relationship Id="rId76" Type="http://schemas.openxmlformats.org/officeDocument/2006/relationships/slide" Target="slides/slide71.xml"/><Relationship Id="rId97" Type="http://schemas.openxmlformats.org/officeDocument/2006/relationships/slide" Target="slides/slide92.xml"/><Relationship Id="rId104" Type="http://schemas.openxmlformats.org/officeDocument/2006/relationships/commentAuthors" Target="commentAuthors.xml"/><Relationship Id="rId7" Type="http://schemas.openxmlformats.org/officeDocument/2006/relationships/slide" Target="slides/slide2.xml"/><Relationship Id="rId71" Type="http://schemas.openxmlformats.org/officeDocument/2006/relationships/slide" Target="slides/slide66.xml"/><Relationship Id="rId92" Type="http://schemas.openxmlformats.org/officeDocument/2006/relationships/slide" Target="slides/slide87.xml"/><Relationship Id="rId2" Type="http://schemas.openxmlformats.org/officeDocument/2006/relationships/customXml" Target="../customXml/item2.xml"/><Relationship Id="rId29" Type="http://schemas.openxmlformats.org/officeDocument/2006/relationships/slide" Target="slides/slide24.xml"/><Relationship Id="rId24" Type="http://schemas.openxmlformats.org/officeDocument/2006/relationships/slide" Target="slides/slide19.xml"/><Relationship Id="rId40" Type="http://schemas.openxmlformats.org/officeDocument/2006/relationships/slide" Target="slides/slide35.xml"/><Relationship Id="rId45" Type="http://schemas.openxmlformats.org/officeDocument/2006/relationships/slide" Target="slides/slide40.xml"/><Relationship Id="rId66" Type="http://schemas.openxmlformats.org/officeDocument/2006/relationships/slide" Target="slides/slide61.xml"/><Relationship Id="rId87" Type="http://schemas.openxmlformats.org/officeDocument/2006/relationships/slide" Target="slides/slide82.xml"/><Relationship Id="rId61" Type="http://schemas.openxmlformats.org/officeDocument/2006/relationships/slide" Target="slides/slide56.xml"/><Relationship Id="rId82" Type="http://schemas.openxmlformats.org/officeDocument/2006/relationships/slide" Target="slides/slide77.xml"/><Relationship Id="rId19" Type="http://schemas.openxmlformats.org/officeDocument/2006/relationships/slide" Target="slides/slide14.xml"/><Relationship Id="rId14" Type="http://schemas.openxmlformats.org/officeDocument/2006/relationships/slide" Target="slides/slide9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56" Type="http://schemas.openxmlformats.org/officeDocument/2006/relationships/slide" Target="slides/slide51.xml"/><Relationship Id="rId77" Type="http://schemas.openxmlformats.org/officeDocument/2006/relationships/slide" Target="slides/slide72.xml"/><Relationship Id="rId100" Type="http://schemas.openxmlformats.org/officeDocument/2006/relationships/slide" Target="slides/slide95.xml"/><Relationship Id="rId105" Type="http://schemas.openxmlformats.org/officeDocument/2006/relationships/presProps" Target="presProps.xml"/><Relationship Id="rId8" Type="http://schemas.openxmlformats.org/officeDocument/2006/relationships/slide" Target="slides/slide3.xml"/><Relationship Id="rId51" Type="http://schemas.openxmlformats.org/officeDocument/2006/relationships/slide" Target="slides/slide46.xml"/><Relationship Id="rId72" Type="http://schemas.openxmlformats.org/officeDocument/2006/relationships/slide" Target="slides/slide67.xml"/><Relationship Id="rId93" Type="http://schemas.openxmlformats.org/officeDocument/2006/relationships/slide" Target="slides/slide88.xml"/><Relationship Id="rId98" Type="http://schemas.openxmlformats.org/officeDocument/2006/relationships/slide" Target="slides/slide93.xml"/><Relationship Id="rId3" Type="http://schemas.openxmlformats.org/officeDocument/2006/relationships/customXml" Target="../customXml/item3.xml"/><Relationship Id="rId25" Type="http://schemas.openxmlformats.org/officeDocument/2006/relationships/slide" Target="slides/slide20.xml"/><Relationship Id="rId46" Type="http://schemas.openxmlformats.org/officeDocument/2006/relationships/slide" Target="slides/slide41.xml"/><Relationship Id="rId67" Type="http://schemas.openxmlformats.org/officeDocument/2006/relationships/slide" Target="slides/slide62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A4D2FE4-B648-4E04-86F3-DE73AD6DC3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6" name="Header Placeholder 5">
            <a:extLst>
              <a:ext uri="{FF2B5EF4-FFF2-40B4-BE49-F238E27FC236}">
                <a16:creationId xmlns:a16="http://schemas.microsoft.com/office/drawing/2014/main" id="{F3F40F7F-8A14-40D5-A510-569B42C074F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D49828AE-E217-4654-A70D-092874AB3E2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116023" y="704851"/>
            <a:ext cx="6851447" cy="513740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37DF6C40-D0CF-451A-B8A5-B68A4B8D05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16023" y="6034344"/>
            <a:ext cx="6851447" cy="349541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651A66E-0811-427A-89E3-41F5BF7F626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E68E1CA0-D956-43D9-87B6-EF5E6C9671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800"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A068A2-0234-47FD-BE08-69A5E51064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Dear (Lady, and Gentlemen), my name is Alojz Gomola and for today I am going to defend thesis with title: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“Obstacle avoidance based on Reach Sets”,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Which was lead by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Joao Sousa from LSTS, and</a:t>
            </a:r>
          </a:p>
          <a:p>
            <a:pPr marL="285750" lvl="0" indent="-285750">
              <a:buFont typeface="Arial" panose="020B0604020202020204" pitchFamily="34" charset="0"/>
              <a:buChar char="•"/>
            </a:pPr>
            <a:r>
              <a:rPr lang="en-US" dirty="0"/>
              <a:t> Fernando Lobo Pereira from FEUP,  	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010D3183-1F9B-45DE-A220-2E5480AFC38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4" name="Date Placeholder 4">
            <a:extLst>
              <a:ext uri="{FF2B5EF4-FFF2-40B4-BE49-F238E27FC236}">
                <a16:creationId xmlns:a16="http://schemas.microsoft.com/office/drawing/2014/main" id="{9BFB8CA2-1585-41BA-BB69-DBC364631FD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5" name="Header Placeholder 5">
            <a:extLst>
              <a:ext uri="{FF2B5EF4-FFF2-40B4-BE49-F238E27FC236}">
                <a16:creationId xmlns:a16="http://schemas.microsoft.com/office/drawing/2014/main" id="{276DDB08-8302-4D93-9D24-6A9DC27B97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6" name="Footer Placeholder 9">
            <a:extLst>
              <a:ext uri="{FF2B5EF4-FFF2-40B4-BE49-F238E27FC236}">
                <a16:creationId xmlns:a16="http://schemas.microsoft.com/office/drawing/2014/main" id="{949E8CA3-C0A8-4864-BE53-ECB12605125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3C66952-E0A1-4F60-A4B8-63AD961E72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8A074E3-1303-4514-8DFE-81698FB0379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Now lets define the problem which is going to be solved,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98C5A62-C947-4AFA-BC85-F22CBBAC1A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C94EE6F-20C4-48C8-AF5E-F13F0C5ED8C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A7B876C1-85EF-48D4-B76D-9748ADFAC60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81EDC40-B7EA-4F1E-9B49-2B783DD62C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0C5CBB3-80A5-4CFF-9DC2-F53C3879CD4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E04F701-FB50-40B7-8EAC-9861EC93A0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obstacle avoidance can be taken as a “trip to a pub”,</a:t>
            </a:r>
          </a:p>
          <a:p>
            <a:pPr lvl="0"/>
            <a:r>
              <a:rPr lang="en-US" dirty="0"/>
              <a:t>Lets help this gentleman get into the fine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15FBB36-84C8-4861-9D71-46FCD9B4970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979CC8-B538-4431-8F65-B7791A8A65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7C8037E-3C1E-4BF3-8957-B758526FC15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4450718-C69E-41BE-9932-44C5C54461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88E762F3-4881-408F-A3E5-E8AEBE96570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CAE4D7C-A571-4B81-9E3B-EE6609B81A0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have a simple mission get from the home (red),</a:t>
            </a:r>
          </a:p>
          <a:p>
            <a:pPr lvl="0"/>
            <a:r>
              <a:rPr lang="en-US" dirty="0"/>
              <a:t>To the “Fine restaurant” (blue),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B9E9B8C4-883D-4087-B5F8-80FD69B492B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A7485628-00E8-43C1-8471-FA40C7CEEC4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0414CF55-641A-47A8-B676-F94F81553E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33719164-B8AA-4213-97C5-BDEE3340F9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Slide Image Placeholder 20">
            <a:extLst>
              <a:ext uri="{FF2B5EF4-FFF2-40B4-BE49-F238E27FC236}">
                <a16:creationId xmlns:a16="http://schemas.microsoft.com/office/drawing/2014/main" id="{34A1D389-2486-4E7D-9932-3C896FE5E2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22" name="Notes Placeholder 21">
            <a:extLst>
              <a:ext uri="{FF2B5EF4-FFF2-40B4-BE49-F238E27FC236}">
                <a16:creationId xmlns:a16="http://schemas.microsoft.com/office/drawing/2014/main" id="{ACBF6FE0-B2FC-4909-B860-31F8B5C36F3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First is “Path planning problem”, we know everything,</a:t>
            </a:r>
          </a:p>
          <a:p>
            <a:pPr lvl="0"/>
            <a:r>
              <a:rPr lang="en-US" dirty="0"/>
              <a:t>We just need stick to the plan.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23" name="Date Placeholder 4">
            <a:extLst>
              <a:ext uri="{FF2B5EF4-FFF2-40B4-BE49-F238E27FC236}">
                <a16:creationId xmlns:a16="http://schemas.microsoft.com/office/drawing/2014/main" id="{C87B2188-D76C-4325-9A27-662C89711F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4" name="Header Placeholder 5">
            <a:extLst>
              <a:ext uri="{FF2B5EF4-FFF2-40B4-BE49-F238E27FC236}">
                <a16:creationId xmlns:a16="http://schemas.microsoft.com/office/drawing/2014/main" id="{011996F9-CB5E-4600-926C-918C2A27B56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5" name="Footer Placeholder 9">
            <a:extLst>
              <a:ext uri="{FF2B5EF4-FFF2-40B4-BE49-F238E27FC236}">
                <a16:creationId xmlns:a16="http://schemas.microsoft.com/office/drawing/2014/main" id="{17A17CCD-3BE9-4D0D-B946-02AC8D06EB1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6" name="Slide Number Placeholder 11">
            <a:extLst>
              <a:ext uri="{FF2B5EF4-FFF2-40B4-BE49-F238E27FC236}">
                <a16:creationId xmlns:a16="http://schemas.microsoft.com/office/drawing/2014/main" id="{0E6B71AB-00F8-479B-B8BA-9FC4CA5EC94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C184FD6-4981-47C7-9C76-126A5C3812A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B9D57F9C-C19D-445A-9693-4C3C5EB183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have forgotten my map at home, I need to use my eyes,</a:t>
            </a:r>
          </a:p>
          <a:p>
            <a:pPr lvl="0"/>
            <a:r>
              <a:rPr lang="en-US" dirty="0"/>
              <a:t>“Sensor system” to scan some surroundings,</a:t>
            </a:r>
          </a:p>
          <a:p>
            <a:pPr lvl="0"/>
            <a:r>
              <a:rPr lang="en-US" dirty="0"/>
              <a:t>I am forced to do “Continuous decision making” and adapt.</a:t>
            </a:r>
          </a:p>
          <a:p>
            <a:pPr lvl="0"/>
            <a:r>
              <a:rPr lang="en-US" dirty="0"/>
              <a:t>I am limited by my field of the vision (black box)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</a:t>
            </a:r>
            <a:fld id="{16F46199-CAFB-437E-8898-9B3F1AF3B20C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4AF81E3-A413-4BB1-96C1-02D9BB96A7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BA01153-A7AD-440B-8C25-6343C022E33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Because I am lazy I am changing my path only on </a:t>
            </a:r>
          </a:p>
          <a:p>
            <a:pPr lvl="0"/>
            <a:r>
              <a:rPr lang="en-US" dirty="0"/>
              <a:t>“Decision points” (red circle),</a:t>
            </a:r>
          </a:p>
          <a:p>
            <a:pPr lvl="0"/>
            <a:r>
              <a:rPr lang="en-US" dirty="0"/>
              <a:t>I look around and I see three possible ways,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/>
        </p:nvSpPr>
        <p:spPr>
          <a:xfrm>
            <a:off x="4025107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/>
        </p:nvSpPr>
        <p:spPr>
          <a:xfrm>
            <a:off x="794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/>
        </p:nvSpPr>
        <p:spPr>
          <a:xfrm>
            <a:off x="794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/>
        </p:nvSpPr>
        <p:spPr>
          <a:xfrm>
            <a:off x="4025107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defPPr>
              <a:defRPr lang="en-US"/>
            </a:defPPr>
            <a:lvl1pPr algn="r" defTabSz="457200" rtl="0" eaLnBrk="0" fontAlgn="base" hangingPunct="0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4572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9144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13716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1828800" algn="l" defTabSz="457200" rtl="0" eaLnBrk="0" fontAlgn="base" hangingPunct="0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9pPr>
          </a:lstStyle>
          <a:p>
            <a:r>
              <a:rPr lang="en-US" dirty="0"/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DDD558E2-5ADC-4932-B3D8-B8882A152A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44F8435E-7FF7-4A5E-B656-DD194C828C9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the most promising path according to</a:t>
            </a:r>
          </a:p>
          <a:p>
            <a:pPr lvl="0"/>
            <a:r>
              <a:rPr lang="en-US" dirty="0"/>
              <a:t>“Cost function”, </a:t>
            </a:r>
          </a:p>
          <a:p>
            <a:pPr lvl="0"/>
            <a:r>
              <a:rPr lang="en-US" dirty="0"/>
              <a:t>I will continue along the way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DA8476B4-0FA8-476C-A8A6-ADA0D5220D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29A33C9A-197F-4ADF-8094-63E4F24845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E73FA0C-178B-4A97-AD30-C1F61C78310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2497DDD9-C930-4C2A-B744-D8C2D297D6B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0CC1283-C514-45DA-8EC3-49CD41D50A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8B96D25-CE40-4B86-8A50-A3E0A11693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reached the next decision point,</a:t>
            </a:r>
          </a:p>
          <a:p>
            <a:pPr lvl="0"/>
            <a:r>
              <a:rPr lang="en-US" dirty="0"/>
              <a:t>I look around and I see three possible ways,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E0BD524F-A67B-4E3D-97A2-59DB437E6E3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00FF6D-53A3-4A16-8DDE-AF1FC94B609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FF42494-59A4-4BD4-9A04-217D40157CC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425DFD9-E598-4A64-AD19-8EB21DB8E2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A1EFFEF-9F54-4FDC-8E71-52DBB40CA6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510E535-F015-4928-B359-DF65B7A20E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 choose to go down to my “cost function”,</a:t>
            </a:r>
          </a:p>
          <a:p>
            <a:pPr lvl="0"/>
            <a:r>
              <a:rPr lang="en-US" dirty="0"/>
              <a:t>I do next “sensor scan”, </a:t>
            </a:r>
          </a:p>
          <a:p>
            <a:pPr lvl="0"/>
            <a:r>
              <a:rPr lang="en-US" dirty="0"/>
              <a:t>I can see the restaurant,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E4ED099-9EAD-4E77-A9F2-2E905FA4FA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9FD85124-F3A5-493F-A16D-DC9D748C592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77D8C03-F6D0-4A19-AC6F-B80624F1EB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958A9A07-C9AB-4D24-9E7C-B1DDC108286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D000543-786D-4E89-910F-C6932040C7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6BCE63F-3361-4035-9C8A-B7200FF9C7C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“Evolving world” leads to “semi-optimal” problem solution,</a:t>
            </a:r>
          </a:p>
          <a:p>
            <a:pPr lvl="0"/>
            <a:r>
              <a:rPr lang="en-US" dirty="0"/>
              <a:t>Where the path between “decisions points” is “optimal”,</a:t>
            </a:r>
          </a:p>
          <a:p>
            <a:pPr lvl="0"/>
            <a:r>
              <a:rPr lang="en-US" dirty="0"/>
              <a:t>According to the “cost function”</a:t>
            </a:r>
          </a:p>
          <a:p>
            <a:pPr lvl="0"/>
            <a:r>
              <a:rPr lang="en-US" dirty="0"/>
              <a:t>This is getting closer to real world navigation where we are limited by our “field of vision”.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28F2854-BCEE-470C-B145-D77C1A6119C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91DFEFA-E58D-4F5E-81C6-69CF8966B57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0ADC8BA-AB03-44B6-B2D4-75F4C749365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BCE1B339-08ED-42B4-8049-7F2326E80F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C039161B-0309-4E91-ADD3-2E194BF81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778352AD-A070-4ADD-9C6F-A44D58CBC6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me start with short overview,</a:t>
            </a:r>
          </a:p>
          <a:p>
            <a:pPr lvl="0"/>
            <a:r>
              <a:rPr lang="en-US" dirty="0"/>
              <a:t>First there will be an introduction into Detect and Avoid,</a:t>
            </a:r>
          </a:p>
          <a:p>
            <a:pPr lvl="0"/>
            <a:r>
              <a:rPr lang="en-US" dirty="0"/>
              <a:t>Then I will outline problems which we approached,</a:t>
            </a:r>
          </a:p>
          <a:p>
            <a:pPr lvl="0"/>
            <a:r>
              <a:rPr lang="en-US" dirty="0"/>
              <a:t>The brief introduction of “Related work and used concepts”</a:t>
            </a:r>
          </a:p>
          <a:p>
            <a:pPr lvl="0"/>
            <a:r>
              <a:rPr lang="en-US" dirty="0"/>
              <a:t>Is necessary before we go trough “Proposed framework”</a:t>
            </a:r>
          </a:p>
          <a:p>
            <a:pPr lvl="0"/>
            <a:r>
              <a:rPr lang="en-US" dirty="0"/>
              <a:t>After that the test cases and performance will be shown	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757D3F7A-9410-4623-888D-EE53CE336E6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B4202584-17A8-45E5-978D-A311E27B31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72FDA672-1D4C-4FC6-9E47-C365BEC28F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D206B4EF-FAB6-4E72-A192-62D5169C871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0716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357D26C-FDE3-4F3F-AFD6-3A5AB2C302C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49C40DA-2D2D-485B-A8B8-2900F4C293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are others around us, lets call them “intruders”,</a:t>
            </a:r>
          </a:p>
          <a:p>
            <a:pPr lvl="0"/>
            <a:r>
              <a:rPr lang="en-US" dirty="0"/>
              <a:t>They are moving, they can harm us, but don’t want to,</a:t>
            </a:r>
          </a:p>
          <a:p>
            <a:pPr lvl="0"/>
            <a:r>
              <a:rPr lang="en-US" dirty="0"/>
              <a:t>We know their position, heading and body mass,</a:t>
            </a:r>
          </a:p>
          <a:p>
            <a:pPr lvl="0"/>
            <a:r>
              <a:rPr lang="en-US" dirty="0"/>
              <a:t>For sure, we want to avoid them,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811051D-9D84-482E-9A42-2BC0F48703D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D39CA8C-DFA5-4452-99D5-FC332C801FB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DB9B4852-523D-41B9-88AD-5A726F2B6A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8CB430E-74A0-4087-8164-22C108651A2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34A4E24-9A3B-46F5-89B5-25148331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4F74602-89CD-4BCA-9EA7-19EE6790A2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You have contraindicating data,</a:t>
            </a:r>
          </a:p>
          <a:p>
            <a:pPr lvl="0"/>
            <a:r>
              <a:rPr lang="en-US" dirty="0"/>
              <a:t>The map is outdated, the pub was moved,</a:t>
            </a:r>
          </a:p>
          <a:p>
            <a:pPr lvl="0"/>
            <a:r>
              <a:rPr lang="en-US" dirty="0"/>
              <a:t>You need to determine what is the true,</a:t>
            </a:r>
          </a:p>
          <a:p>
            <a:pPr lvl="0"/>
            <a:r>
              <a:rPr lang="en-US" dirty="0"/>
              <a:t>You need to fuse data in 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B4929BD-75F2-464A-913B-F429B033D01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49B5198F-2DAA-4401-AB6F-1E0080393E9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97477CA-10C8-4D8B-B3C6-7546682B638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0B850DF0-68AF-41F9-9F78-EC4161C4F7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1D64764-4F93-481F-9A11-5680055E85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DDE8A681-6636-4704-A604-2A014D3CFB5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When we managed to avoid intruders, the problem is,</a:t>
            </a:r>
          </a:p>
          <a:p>
            <a:pPr lvl="0"/>
            <a:r>
              <a:rPr lang="en-US" dirty="0"/>
              <a:t>Still standing folk, or “static restrictions”,</a:t>
            </a:r>
          </a:p>
          <a:p>
            <a:pPr lvl="0"/>
            <a:r>
              <a:rPr lang="en-US" dirty="0"/>
              <a:t>There are vigilantes they will fine you,</a:t>
            </a:r>
          </a:p>
          <a:p>
            <a:pPr lvl="0"/>
            <a:r>
              <a:rPr lang="en-US" dirty="0"/>
              <a:t>They are considered “hard constraints”,</a:t>
            </a:r>
          </a:p>
          <a:p>
            <a:pPr lvl="0"/>
            <a:r>
              <a:rPr lang="en-US" dirty="0"/>
              <a:t>There are grannies who are just going to tell on you,</a:t>
            </a:r>
          </a:p>
          <a:p>
            <a:pPr lvl="0"/>
            <a:r>
              <a:rPr lang="en-US" dirty="0"/>
              <a:t>They are considered “soft constraints”,</a:t>
            </a:r>
          </a:p>
          <a:p>
            <a:pPr lvl="0"/>
            <a:r>
              <a:rPr lang="en-US" dirty="0"/>
              <a:t>The parallel are the airspace restrictions,	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77A1ED-5D22-44D9-B8BB-F338B606462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EFB289A-971D-4CEA-9A01-DDF32C80CA5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830E8ABA-BDBC-4C67-8CD8-D5EC4A48190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1B01338-C2E2-49E5-9816-C9208AB646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2040AB0-9202-47CC-BC60-4E0B4594A8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F99346-B8F3-4A91-8157-2D1E1433FB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Try to avoid “static restrictions”, take long detour (red line)</a:t>
            </a:r>
          </a:p>
          <a:p>
            <a:r>
              <a:rPr lang="en-US" b="1" dirty="0"/>
              <a:t>Note:</a:t>
            </a:r>
            <a:endParaRPr lang="en-US" dirty="0"/>
          </a:p>
          <a:p>
            <a:pPr lvl="0"/>
            <a:r>
              <a:rPr lang="en-US" dirty="0"/>
              <a:t>The path is semi-optimal (continuous-decision making) with given restrictions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5D95215-1022-4D00-BFB1-9967CA15A20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237EF3B-7D03-46CC-9536-56FD29A09F8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5078C3D3-F752-498E-B170-522B4488A0A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56DD049-5C73-47EE-BB26-311B070FA1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E835828-23CA-4D50-8167-899B6FD546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8109AC8D-F4BA-491C-8D9D-749A14BA5D1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We try to avoid hash weather conditions, which acts like:</a:t>
            </a:r>
          </a:p>
          <a:p>
            <a:pPr lvl="0"/>
            <a:r>
              <a:rPr lang="en-US" dirty="0"/>
              <a:t>1. “Moving constraint”, or,</a:t>
            </a:r>
          </a:p>
          <a:p>
            <a:pPr lvl="0"/>
            <a:r>
              <a:rPr lang="en-US" dirty="0"/>
              <a:t>2. “Static constraint”,</a:t>
            </a:r>
          </a:p>
          <a:p>
            <a:pPr lvl="0"/>
            <a:r>
              <a:rPr lang="en-US" dirty="0"/>
              <a:t>Some prioritization needs to be implemented in our,</a:t>
            </a:r>
          </a:p>
          <a:p>
            <a:pPr lvl="0"/>
            <a:r>
              <a:rPr lang="en-US" dirty="0"/>
              <a:t>“Data fusion”,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D4744F3A-06BD-46F3-9605-31B956D3624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C83849E-EAB3-4495-AF76-71042AC2B90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198143C4-76FA-4FE1-8348-E78B54A3A26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C5AB441-0DDF-40A4-9406-58734FBDC70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2FE0F080-FDAE-4F2C-B401-26944A20D9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657AFE5C-4510-45BB-B374-FDF511657B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prioritization of “constraints” is like follow:</a:t>
            </a:r>
          </a:p>
          <a:p>
            <a:pPr lvl="0"/>
            <a:r>
              <a:rPr lang="en-US" dirty="0"/>
              <a:t>Rather get yelled by granny than catching a cold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The red path is crossing grannies territory, breaking “soft static constraint”</a:t>
            </a:r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80226876-ECA8-48B3-A5AA-F643145C72B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E69C11F3-D9DE-471A-A769-CC7D5D8000F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3BD285B-5C68-4CE5-A575-03B6E8E0DCC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F3764A59-AFB2-4765-9028-42114B8C6A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1D00E0D0-EA81-46B1-86DE-818517D273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46195897-C297-4666-B89F-74A79BDB6D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It is necessary to obey the authority, in traffic, society, </a:t>
            </a:r>
          </a:p>
          <a:p>
            <a:pPr lvl="0"/>
            <a:r>
              <a:rPr lang="en-US" dirty="0"/>
              <a:t>Especially in “Airspace”,</a:t>
            </a:r>
          </a:p>
          <a:p>
            <a:pPr lvl="0"/>
            <a:r>
              <a:rPr lang="en-US" dirty="0"/>
              <a:t>The different airspaces implements different rules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2490E4E0-DD19-4F19-9B9D-63D92F75106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9839094-57FC-4A65-841B-B0C349D76E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FAEF974-B43E-483D-A649-BCEE23C6E1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37390D59-8DB7-4FC5-9AA7-AE76F6149AD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5F9C134B-D4A4-4875-B018-E18C61BCC30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D1DB2C7D-5AA8-41C4-A42A-580D2DEDD32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say that UAS classifies for every time operational 3D space into four categories:</a:t>
            </a:r>
          </a:p>
          <a:p>
            <a:pPr lvl="0"/>
            <a:r>
              <a:rPr lang="en-US" dirty="0"/>
              <a:t>1. Free -where it can move</a:t>
            </a:r>
          </a:p>
          <a:p>
            <a:pPr lvl="0"/>
            <a:r>
              <a:rPr lang="en-US" dirty="0"/>
              <a:t>2. Occupied – where crash happens,</a:t>
            </a:r>
          </a:p>
          <a:p>
            <a:pPr lvl="0"/>
            <a:r>
              <a:rPr lang="en-US" dirty="0"/>
              <a:t>3. Uncertain – out of our knowledge</a:t>
            </a:r>
          </a:p>
          <a:p>
            <a:pPr lvl="0"/>
            <a:r>
              <a:rPr lang="en-US" dirty="0"/>
              <a:t>4. Restricted – other threat,</a:t>
            </a:r>
          </a:p>
          <a:p>
            <a:pPr lvl="0"/>
            <a:r>
              <a:rPr lang="en-US" dirty="0"/>
              <a:t>The space classification (4.10) is result of “Data fusion” (4.19)</a:t>
            </a:r>
          </a:p>
          <a:p>
            <a:r>
              <a:rPr lang="en-US" b="1" dirty="0"/>
              <a:t>Note:</a:t>
            </a:r>
            <a:endParaRPr lang="en-US" dirty="0"/>
          </a:p>
          <a:p>
            <a:r>
              <a:rPr lang="en-US" dirty="0"/>
              <a:t>	The data fusion will be discussed later,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4ACE779-7331-4F69-8F38-89A6C73C629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A76F5563-75E6-4EA6-AD8D-894E719F1C3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2677EC41-3C22-47AB-8425-1F8C97877CD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F314C25C-574F-4E3D-A095-EAC4A5BF270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53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Image Placeholder 9">
            <a:extLst>
              <a:ext uri="{FF2B5EF4-FFF2-40B4-BE49-F238E27FC236}">
                <a16:creationId xmlns:a16="http://schemas.microsoft.com/office/drawing/2014/main" id="{D120D20B-5831-484E-9731-6908B9AE8E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1" name="Notes Placeholder 10">
            <a:extLst>
              <a:ext uri="{FF2B5EF4-FFF2-40B4-BE49-F238E27FC236}">
                <a16:creationId xmlns:a16="http://schemas.microsoft.com/office/drawing/2014/main" id="{AC43987A-79E7-4AA8-B247-AA849404B5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The UAS is flying a mission given as a set of ordered waypoints (4.6),</a:t>
            </a:r>
          </a:p>
          <a:p>
            <a:pPr lvl="0"/>
            <a:r>
              <a:rPr lang="en-US" sz="1400" dirty="0"/>
              <a:t>The goal is to keep the distance to any occupied space greater than some margin (4.21),</a:t>
            </a:r>
          </a:p>
          <a:p>
            <a:pPr lvl="0"/>
            <a:r>
              <a:rPr lang="en-US" sz="1400" dirty="0"/>
              <a:t>Under following assumption:</a:t>
            </a:r>
          </a:p>
          <a:p>
            <a:pPr lvl="0"/>
            <a:r>
              <a:rPr lang="en-US" sz="1400" dirty="0"/>
              <a:t>1. Sensor readings are clear,</a:t>
            </a:r>
          </a:p>
          <a:p>
            <a:pPr lvl="0"/>
            <a:r>
              <a:rPr lang="en-US" sz="1400" dirty="0"/>
              <a:t>2. There are no intruder for now,</a:t>
            </a:r>
          </a:p>
          <a:p>
            <a:pPr lvl="0"/>
            <a:r>
              <a:rPr lang="en-US" sz="1400" dirty="0"/>
              <a:t>3. The airspace is unrestricted,</a:t>
            </a:r>
          </a:p>
          <a:p>
            <a:pPr lvl="0"/>
            <a:r>
              <a:rPr lang="en-US" sz="1400" dirty="0"/>
              <a:t>4. The waypoints are reachable,</a:t>
            </a:r>
          </a:p>
          <a:p>
            <a:pPr lvl="0"/>
            <a:r>
              <a:rPr lang="en-US" sz="1400" dirty="0"/>
              <a:t>5. UAS constant speed,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r>
              <a:rPr lang="en-US" sz="1400" b="1" dirty="0"/>
              <a:t>	</a:t>
            </a:r>
            <a:r>
              <a:rPr lang="en-US" sz="1400" dirty="0"/>
              <a:t>Some assumptions are relaxed over time,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273BD036-39CB-4C65-8CB8-688B48B85A2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E6C1F29-809F-47EB-9E36-3D2CFA243E6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3A8BC73-99E9-4359-8B9F-DA09BAB51B8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CF059C8-CF2B-45E3-9CF0-46B8D784FF8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546669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8A44025-34DE-4882-AEE0-71ECA1FEBB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9B349E9-A00D-4920-AFAF-79C6CCF4D4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“Basic avoidance problem” is like follow:</a:t>
            </a:r>
          </a:p>
          <a:p>
            <a:pPr lvl="0"/>
            <a:r>
              <a:rPr lang="en-US" dirty="0"/>
              <a:t>1.UAS is equipped with LiDAR sensor, </a:t>
            </a:r>
            <a:r>
              <a:rPr lang="en-US" dirty="0" err="1"/>
              <a:t>flyes</a:t>
            </a:r>
            <a:r>
              <a:rPr lang="en-US" dirty="0"/>
              <a:t> over open space with static obstacles only,</a:t>
            </a:r>
          </a:p>
          <a:p>
            <a:pPr lvl="0"/>
            <a:r>
              <a:rPr lang="en-US" dirty="0"/>
              <a:t>2.The “Restricted space” is out of question,</a:t>
            </a:r>
          </a:p>
          <a:p>
            <a:pPr lvl="0"/>
            <a:r>
              <a:rPr lang="en-US" dirty="0"/>
              <a:t>3.There is only “vehicle dynamic constraints”</a:t>
            </a:r>
          </a:p>
          <a:p>
            <a:pPr lvl="0"/>
            <a:r>
              <a:rPr lang="en-US" dirty="0"/>
              <a:t>The following needs to be established:</a:t>
            </a:r>
          </a:p>
          <a:p>
            <a:pPr lvl="0"/>
            <a:r>
              <a:rPr lang="en-US" dirty="0"/>
              <a:t>1. Avoidance loop – for immediate decisions (6.6.2)</a:t>
            </a:r>
          </a:p>
          <a:p>
            <a:pPr lvl="0"/>
            <a:r>
              <a:rPr lang="en-US" dirty="0"/>
              <a:t>2. Navigation loop -  for decision point management (6.6.1)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207008F-F0CD-4B7C-A3B9-E7E2D1EC5B9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684F9A7-600C-428D-A249-D640C98E3B2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75A35C4-29C6-4A8B-A638-0835B1D21E8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3742E5-B790-4759-818D-445CD4F32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08594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D9E3ED2-63CE-4782-9CB6-F389C4890A4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8DA4527-B248-4556-8CCF-BA9B5294D2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main goal of the thesis was to develop a framework, </a:t>
            </a:r>
          </a:p>
          <a:p>
            <a:pPr lvl="0"/>
            <a:r>
              <a:rPr lang="en-US" dirty="0"/>
              <a:t>Which is capable to fly in “non-segregated airspace”,</a:t>
            </a:r>
          </a:p>
          <a:p>
            <a:pPr lvl="0"/>
            <a:r>
              <a:rPr lang="en-US" dirty="0"/>
              <a:t>Lets start with short introduction</a:t>
            </a:r>
          </a:p>
          <a:p>
            <a:r>
              <a:rPr lang="en-US" b="1" dirty="0"/>
              <a:t>Note: </a:t>
            </a:r>
            <a:r>
              <a:rPr lang="en-US" dirty="0"/>
              <a:t> All Airspace related rules and constraints can be found in chapter 2. This section is only a short introduction.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B6032DDD-A0AB-4ABC-931E-F2F363C8276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55E89D1-DF39-4F3C-9353-C9C9B5710B9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15E5804-58B1-4853-A723-8412CBEF837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2CDD4E2F-4169-4769-8AA3-3AE1D4C8683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0A8731B-0120-4747-912B-95251AA4B37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FB99DEE-56E2-4F27-90BA-3447778591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Let us introduce intruders, </a:t>
            </a:r>
          </a:p>
          <a:p>
            <a:pPr lvl="0"/>
            <a:r>
              <a:rPr lang="en-US" dirty="0"/>
              <a:t>1. We read their position over ADS-B broadcast,</a:t>
            </a:r>
          </a:p>
          <a:p>
            <a:pPr lvl="0"/>
            <a:r>
              <a:rPr lang="en-US" dirty="0"/>
              <a:t>2. The “Sensor fusion” needs to fuse two sensors,</a:t>
            </a:r>
          </a:p>
          <a:p>
            <a:pPr lvl="0"/>
            <a:r>
              <a:rPr lang="en-US" dirty="0"/>
              <a:t>3. “Flight corridors” as added “hard constraints”,</a:t>
            </a:r>
          </a:p>
          <a:p>
            <a:pPr lvl="0"/>
            <a:r>
              <a:rPr lang="en-US" dirty="0"/>
              <a:t>Problems to be addressed:</a:t>
            </a:r>
          </a:p>
          <a:p>
            <a:pPr lvl="0"/>
            <a:r>
              <a:rPr lang="en-US" dirty="0"/>
              <a:t>1. How to model “intruder intersection” in “operational space”, </a:t>
            </a:r>
          </a:p>
          <a:p>
            <a:pPr lvl="0"/>
            <a:r>
              <a:rPr lang="en-US" dirty="0"/>
              <a:t>2. including future “corridors”.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FD88A3C-8A4B-42D3-8A31-0AB696348B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A837490-F379-46F8-AE3B-37BFCA4928F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0A7D220-D464-4CA8-AE96-405550945DC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77124F-8790-4817-9429-A5CD3E23F9F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736727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2FBA0C14-D5D0-428A-BEB2-0215D24D7EA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6A941866-9069-4678-9039-7C1B6F39409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b="1" dirty="0"/>
              <a:t>Speech:</a:t>
            </a:r>
            <a:endParaRPr lang="en-US" sz="1400" dirty="0"/>
          </a:p>
          <a:p>
            <a:pPr lvl="0"/>
            <a:r>
              <a:rPr lang="en-US" sz="1400" dirty="0"/>
              <a:t>Let us add “static constraints” and restrictions, originating from:</a:t>
            </a:r>
          </a:p>
          <a:p>
            <a:pPr lvl="0"/>
            <a:r>
              <a:rPr lang="en-US" sz="1400" dirty="0"/>
              <a:t>1. Terrain Map – from our previous flights</a:t>
            </a:r>
          </a:p>
          <a:p>
            <a:pPr lvl="0"/>
            <a:r>
              <a:rPr lang="en-US" sz="1400" dirty="0"/>
              <a:t>2. Obstacle Map – from future UTM,</a:t>
            </a:r>
          </a:p>
          <a:p>
            <a:pPr lvl="0"/>
            <a:r>
              <a:rPr lang="en-US" sz="1400" dirty="0"/>
              <a:t>3. Flight restrictions – from airspace authority,</a:t>
            </a:r>
          </a:p>
          <a:p>
            <a:pPr lvl="0"/>
            <a:r>
              <a:rPr lang="en-US" sz="1400" dirty="0"/>
              <a:t>The data fusion now needs to handle prioritization,</a:t>
            </a:r>
          </a:p>
          <a:p>
            <a:pPr lvl="0"/>
            <a:r>
              <a:rPr lang="en-US" sz="1400" dirty="0"/>
              <a:t> Evaluate the threat potential,</a:t>
            </a:r>
          </a:p>
          <a:p>
            <a:r>
              <a:rPr lang="en-US" sz="1400" b="1" dirty="0"/>
              <a:t>Note:</a:t>
            </a:r>
            <a:endParaRPr lang="en-US" sz="1400" dirty="0"/>
          </a:p>
          <a:p>
            <a:pPr lvl="0"/>
            <a:r>
              <a:rPr lang="en-US" sz="1400" dirty="0"/>
              <a:t>Refer to the map from the introduction for “restricted airspace”. </a:t>
            </a:r>
          </a:p>
          <a:p>
            <a:pPr lvl="0"/>
            <a:r>
              <a:rPr lang="en-US" sz="1400" dirty="0"/>
              <a:t>The supplement ratings needed to be introduced, like visibility (6.13) and static constraints (6.5.3)</a:t>
            </a:r>
          </a:p>
          <a:p>
            <a:pPr lvl="0"/>
            <a:r>
              <a:rPr lang="en-US" sz="1400" dirty="0"/>
              <a:t>The final form of data fusion has been outlined (6.5.4)</a:t>
            </a:r>
          </a:p>
          <a:p>
            <a:r>
              <a:rPr lang="en-US" sz="1400" b="1" dirty="0"/>
              <a:t>Your Notes:</a:t>
            </a:r>
            <a:endParaRPr lang="en-US" sz="1400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3F8F89F-9D39-487B-AE1A-A5676AE00B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0C0D78FF-E1F6-48A0-9550-08B607CC513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7696E292-4F68-40A8-B59D-E71C74D5E9E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3C4327A-A011-47C7-AB31-FB8C3EF243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499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856B2B1-9F31-4D9E-AC34-ED73778757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90D40AE-C8AF-4017-96CF-A9455C40CC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600" b="1" dirty="0"/>
              <a:t>Speech:</a:t>
            </a:r>
            <a:endParaRPr lang="en-US" sz="1600" dirty="0"/>
          </a:p>
          <a:p>
            <a:pPr lvl="0"/>
            <a:r>
              <a:rPr lang="en-US" sz="1600" dirty="0"/>
              <a:t>The weather compliance is necessary for controlled airspace integration, considering the average UAS size,</a:t>
            </a:r>
          </a:p>
          <a:p>
            <a:pPr lvl="0"/>
            <a:r>
              <a:rPr lang="en-US" sz="1600" dirty="0"/>
              <a:t>1. The weather consists of static phenomenon like focused storm or moving phenomenon like wind gusts,</a:t>
            </a:r>
          </a:p>
          <a:p>
            <a:pPr lvl="0"/>
            <a:r>
              <a:rPr lang="en-US" sz="1600" dirty="0"/>
              <a:t>This introduces a new type of “moving constraint” which needs to be accounted from greater range,</a:t>
            </a:r>
          </a:p>
          <a:p>
            <a:pPr lvl="0"/>
            <a:r>
              <a:rPr lang="en-US" sz="1600" dirty="0"/>
              <a:t>2. Depending on the UAS construction and future durability requirements, </a:t>
            </a:r>
          </a:p>
          <a:p>
            <a:pPr lvl="0"/>
            <a:r>
              <a:rPr lang="en-US" sz="1600" dirty="0"/>
              <a:t>Some of the weather cases may be ignored, this gives us “soft constraints”.</a:t>
            </a:r>
          </a:p>
          <a:p>
            <a:r>
              <a:rPr lang="en-US" sz="1600" b="1" dirty="0"/>
              <a:t>[Note]</a:t>
            </a:r>
            <a:endParaRPr lang="en-US" sz="1600" dirty="0"/>
          </a:p>
          <a:p>
            <a:r>
              <a:rPr lang="en-US" sz="1600" dirty="0"/>
              <a:t>Weather covers all types of constraints due its phenomena variability.</a:t>
            </a:r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092E81B-B507-4386-B886-D21BA2FFF23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35BAC93-D849-471C-80A8-56851A8386A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27916F7-990B-426D-83C0-F7606D51FE6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074B230-3639-4D4D-9C38-38594CE38F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9313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101068D-BAA9-4A8C-A3BA-DBE1D47C8D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7A88A22-04ED-422C-A55A-9048755F0E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final step for airspace integration is authority obedience,	</a:t>
            </a:r>
          </a:p>
          <a:p>
            <a:pPr lvl="0"/>
            <a:r>
              <a:rPr lang="en-US" dirty="0"/>
              <a:t>The avoidance and navigation mechanisms needs to adhere to “rule of the air”  dependent on “airspace context”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13AD2DF-8BC8-4A94-BBBD-8523292E24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C173098-9ECC-4DA5-9912-6737068A62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D9F21080-79F3-4A0C-9DCE-86A5AC806AD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826DCE1-36BD-4D85-ABE5-970B8A3A37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3905116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80778B22-C87F-4EFE-B395-E9C5520BDAF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6FBF1ED-1A9C-4275-9FAF-2175A49D07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181E210-59B8-4D1D-A1DA-4327A3BB698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4073FAC-337E-4240-BD43-67D0D5CD43D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22102F0-A58D-4B68-859F-22AC0EAD77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351035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0762780-C83C-4F13-A66D-9F290E98E8C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20DBB5C-BA4C-4529-85A3-020A22C43D4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B83D553-B7C3-4F61-A5DA-3A5541BE295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DF7513-086D-475A-B3D3-B35DFFDFBD7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6B101B8-8257-4D3E-9297-C6095777B4F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768C5A-3CE4-4406-8CF3-F80949FF6DE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939648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9D99B6E-DF4B-4A54-9B29-2B40C258B1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7D89A89-412F-4943-8147-9B4C745DC0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B013DF2-4FCD-4E66-931D-EB223C7132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DF03C31-315C-44DD-B0F9-0DA8D5CCB5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A8253730-553B-4867-A294-D0F2D52831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47E1797-D169-4766-8335-468D8E939D0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9592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A919A04-DEC1-4176-863E-F87F0E9B43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88AF7D7-AEC7-4003-B7AE-093545A0FC0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2B795F-28A4-4D97-AC20-F5255C15335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E361A4-6F94-492C-9CC2-B944764FB9F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5D7F834E-3478-4D09-921A-0C0AEADCF3C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EC1CD968-213D-4AB8-BCD6-59BA0249206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83124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4FC37B4-A583-4F0A-8110-786133B67C8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06C2EC9-A72F-4085-918D-9E355EE2F4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2A05E34-A6C2-4AB5-92F3-15A2D5D5116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7BD765EF-1D68-4CE6-BFDB-3E5D5EFD0FD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60F1F93-F2FA-470E-BF8F-685851581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B9105328-52F2-4B0E-981A-B516CAD9DB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049396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9C7EC7F-A095-45EC-8DFA-401FBBD83C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FE648787-E415-4AD2-82B2-19A3B96F8ED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99FC1ED1-4F10-4B02-8400-5EBCF94E750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D8857B4C-4C38-45FB-BCA5-4633113BD9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FA86E628-D3DA-4FED-B2D9-048B8AD1E25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FB7ECB-F163-40BE-A708-9A7E2AE146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51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EAE8B446-F791-426E-80C6-D7FE24CAE9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1EC32A5-4CD0-4794-9592-1CC47F19186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There is airspace vertical classification based on altitude,</a:t>
            </a:r>
          </a:p>
          <a:p>
            <a:pPr lvl="0"/>
            <a:r>
              <a:rPr lang="en-US" dirty="0"/>
              <a:t>Different rules and authorities applies on different </a:t>
            </a:r>
          </a:p>
          <a:p>
            <a:pPr lvl="0"/>
            <a:r>
              <a:rPr lang="en-US" dirty="0"/>
              <a:t>“flight levels”,</a:t>
            </a:r>
          </a:p>
          <a:p>
            <a:pPr lvl="0"/>
            <a:r>
              <a:rPr lang="en-US" dirty="0"/>
              <a:t> “C class airspace” is where passenger planes operates</a:t>
            </a:r>
          </a:p>
          <a:p>
            <a:r>
              <a:rPr lang="en-US" b="1" dirty="0"/>
              <a:t>Note:</a:t>
            </a:r>
            <a:r>
              <a:rPr lang="en-US" dirty="0"/>
              <a:t> There is slight difference between countries, this example is valid for Czech/Slovak Republic.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6F05B4A-09F8-4640-82A1-D0D3A48C654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A74F357A-7977-4140-8187-4E69A7D614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BF368148-577F-403C-927C-B40318F8DEC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54D62CC-E4DE-4309-BDCF-53900372A7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31469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lide Image Placeholder 14">
            <a:extLst>
              <a:ext uri="{FF2B5EF4-FFF2-40B4-BE49-F238E27FC236}">
                <a16:creationId xmlns:a16="http://schemas.microsoft.com/office/drawing/2014/main" id="{128FC0FA-77C9-48FB-86B2-D1F3B2ABB0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6" name="Notes Placeholder 15">
            <a:extLst>
              <a:ext uri="{FF2B5EF4-FFF2-40B4-BE49-F238E27FC236}">
                <a16:creationId xmlns:a16="http://schemas.microsoft.com/office/drawing/2014/main" id="{DA82CCA7-B7FC-4F95-B3E8-8B7EDA332A3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7" name="Date Placeholder 4">
            <a:extLst>
              <a:ext uri="{FF2B5EF4-FFF2-40B4-BE49-F238E27FC236}">
                <a16:creationId xmlns:a16="http://schemas.microsoft.com/office/drawing/2014/main" id="{6CAC9F7A-C301-4223-9760-06431A388ED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8" name="Header Placeholder 5">
            <a:extLst>
              <a:ext uri="{FF2B5EF4-FFF2-40B4-BE49-F238E27FC236}">
                <a16:creationId xmlns:a16="http://schemas.microsoft.com/office/drawing/2014/main" id="{6008ED98-756E-4DC7-B133-2BF4FC6C8DB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D87CB260-EF09-414B-AEFB-23CD9001212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0" name="Slide Number Placeholder 11">
            <a:extLst>
              <a:ext uri="{FF2B5EF4-FFF2-40B4-BE49-F238E27FC236}">
                <a16:creationId xmlns:a16="http://schemas.microsoft.com/office/drawing/2014/main" id="{42DDE9B9-A28F-4888-8846-CDBA80DC4E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 can be standard closed loop control</a:t>
            </a:r>
          </a:p>
          <a:p>
            <a:r>
              <a:rPr lang="en-US" dirty="0"/>
              <a:t>This has been implemented as prototype in Matlab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AE7E34D-DD9A-4170-8C04-5A2514DB6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7C61D7F-79DC-4F6C-A230-1EC0FB9E6E7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B5003A06-5AB8-4DCF-8CCB-6A9B6661B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C49CB8C-6F0E-4F56-BA55-E056C1EC6DA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4910B5-FE5C-485B-AA7C-108F243535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545721A-19D7-4293-90EB-DF919982C18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058C4CB-9068-43E8-9AD0-4A0B634770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1426B43-7F5F-422F-A92F-5E082112213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E3A35604-D2B6-4171-9144-CB749F88CAC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689F7B3-66C2-4A21-8E01-BB054F85624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37785DA3-E658-4ED3-86F4-9A69FF2EE6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708825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443ACB76-2CD9-4BDB-B513-A804D0992A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Notes Placeholder 9">
            <a:extLst>
              <a:ext uri="{FF2B5EF4-FFF2-40B4-BE49-F238E27FC236}">
                <a16:creationId xmlns:a16="http://schemas.microsoft.com/office/drawing/2014/main" id="{AF4E9B86-E2EF-4C64-B8EE-094F0CC489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1" name="Date Placeholder 4">
            <a:extLst>
              <a:ext uri="{FF2B5EF4-FFF2-40B4-BE49-F238E27FC236}">
                <a16:creationId xmlns:a16="http://schemas.microsoft.com/office/drawing/2014/main" id="{480378B6-5D30-4D8F-BE08-000B615F5A0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2" name="Header Placeholder 5">
            <a:extLst>
              <a:ext uri="{FF2B5EF4-FFF2-40B4-BE49-F238E27FC236}">
                <a16:creationId xmlns:a16="http://schemas.microsoft.com/office/drawing/2014/main" id="{CBB8B93E-1046-486A-90AB-367B492977C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3" name="Footer Placeholder 9">
            <a:extLst>
              <a:ext uri="{FF2B5EF4-FFF2-40B4-BE49-F238E27FC236}">
                <a16:creationId xmlns:a16="http://schemas.microsoft.com/office/drawing/2014/main" id="{7C3117E4-7515-4BBB-8E87-ADE93C471EAB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4" name="Slide Number Placeholder 11">
            <a:extLst>
              <a:ext uri="{FF2B5EF4-FFF2-40B4-BE49-F238E27FC236}">
                <a16:creationId xmlns:a16="http://schemas.microsoft.com/office/drawing/2014/main" id="{9DFE60A5-68AC-4998-896B-0E86A2E9C9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E526982-8134-47E5-A3E4-F8195A5DCB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A76C2D1A-8737-4B67-A9BB-6BF10BCA6A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E4F8BA37-0F70-4979-A1D2-C48767EE30A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5034FA2-B00D-4803-88D3-5448F28AA0E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F919587-CA94-4073-A85B-8FBFD63E8F46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4BB7D13-3EC3-4B20-ACB0-9EB81EF698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348559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D369196D-954F-4663-8B01-B2DB241E4F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728AB93-D875-494B-B646-0F44A5BBD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261413E-B530-476C-9309-01CF423D0412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652CE76-BBA3-40C3-A44B-46EF5750E31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6C35461-D227-43EF-AE2A-C30312DD4C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5E43828-91BD-4269-9713-221184E65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509899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 using my method (red) in Field of vision (aquamarine)</a:t>
            </a:r>
          </a:p>
          <a:p>
            <a:r>
              <a:rPr lang="en-US" dirty="0"/>
              <a:t>There has been implementation of prototype in Matlab (Deterministic version)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F4CD1593-85D1-4557-B0D5-C1ADB23A081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1E27901F-4D72-453C-AD7C-1B9FD05B0A4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525C1C5C-DCB3-4F37-B292-60693E6B91C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DC05E920-B006-4996-B284-4EB949F7D09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A46A48-A03C-41D3-9255-E128916ADE1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807C17-EA24-4C20-B89E-E271A205538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B697913-80EA-466C-B37B-BC8876651B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BA6F635-8DC2-4DD0-8FA8-0A634375085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3D842D43-AC6D-435E-AA02-FB4BD5BB5FF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898D93-F6F5-4B1D-8701-410BA97A1489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AD31F26-88D8-4260-A5C2-44416BE9C4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779509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C305976-239A-47D6-B69A-D9BD50055B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81110D4B-79B1-4099-B3A6-9AC1E982CAF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2F964CD-7011-4828-ABDE-19E60CF928E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51BD2E2-7336-4065-88A1-157BCA6E578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2EA07696-2D06-469F-9E30-B57939B3129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FF279A9-36C2-4AAD-B1B3-2EB47BAE8DA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7444401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258556D-E807-4A4B-8387-37DE493CAB4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0E123CC-40EB-405C-970F-F7B0D7F6CAC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768AA3BA-9640-49F0-90B1-9E5DEE9D7B4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BA5234C-7D1F-4B86-AE21-FE219FCE989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5DC66BC1-FA99-4431-9CFB-4A1FC08EFE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13BCBA85-926B-4102-96DD-FB21106214B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02F5110F-0117-482F-83CC-A0BD24E8D6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same goes for horizontal plane restrictions, </a:t>
            </a:r>
          </a:p>
          <a:p>
            <a:pPr lvl="0"/>
            <a:r>
              <a:rPr lang="en-US" dirty="0"/>
              <a:t>Airspace authority can prohibit operations in specific area,</a:t>
            </a:r>
          </a:p>
          <a:p>
            <a:pPr lvl="0"/>
            <a:r>
              <a:rPr lang="en-US" dirty="0"/>
              <a:t>For example the “orange rectangle” was marked as</a:t>
            </a:r>
          </a:p>
          <a:p>
            <a:pPr lvl="0"/>
            <a:r>
              <a:rPr lang="en-US" dirty="0"/>
              <a:t>”Restricted Area”,</a:t>
            </a:r>
          </a:p>
          <a:p>
            <a:pPr lvl="0"/>
            <a:r>
              <a:rPr lang="en-US" dirty="0"/>
              <a:t>Due the “Military exercise”.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17622B8-B6AE-4E04-9C17-F864B83728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41282F0B-3980-4D53-8B37-8BB5B7B27BA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2D5C95CD-7A5D-4071-8F02-716D2280446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A7F5A749-7976-4E29-967A-A4DA01DAF0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7722682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D4CAF4B-1AB2-4AC9-B9E5-1D480221BF9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71AA3867-8EB7-44F0-81A4-F637DCFACDC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39097E9-2308-4B67-A4D2-654BF3304EA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1EBF2F0D-EFF1-4506-BC83-616E78FDE6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7906D52-D7E6-4D63-936E-25874153D27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8F14674-63FE-4FD4-B9B4-D190727B96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81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73A076D-005C-42E4-A198-4DF1D2CDE8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4997EF7-B6B2-4D13-A738-885133DB91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7EB3EA-3356-4188-9EAD-568CB18E372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69D6210E-A06D-4B1A-A663-2ABF3D5982F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CFA1613-A2DC-4CB4-BEC8-9C0AFF1D40C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4EBDB2E-C400-43A0-B2B4-5E30620B7B6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55701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9B168F78-6822-4C87-A60C-52BF075E5C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8DAEAAE-2FA6-4EE0-BEFD-A0DA55FCAD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33FF554D-3A7F-4D4B-BE66-0594552FE88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E926CB5-37C6-404F-AFDF-BE2D101F406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34CDFA8-B057-4AAF-902E-35002354B6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6B1FEBBD-DDC6-4677-A214-7E10B079DA5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502757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 implemented as Matlab simulation</a:t>
            </a:r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B3DEB1A2-9FBC-45BD-8DA8-F980F289F9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1AB7BCA8-160B-4502-9413-3A700CEEDCB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2E5C170-6EFA-485A-9703-4AB58CABE62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7A637F7E-729A-4C86-86EC-A0BB33D211B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9F8EC5BD-7F82-40E1-85F0-8488A0D999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an example of ADS-B</a:t>
            </a:r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3077B9E4-BD7A-4DC9-9243-85E04C6ABF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BEE7FA7A-F0BE-4E19-962B-78F2C9728EB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4F7FDA7D-DE6F-4DD5-A3F1-E9B8388EE86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2E87CF74-A3F1-40D7-9248-840A3C390E3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B0FF4044-21BB-45D9-91CD-0A1DCD3CB34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9A82CC7B-7CF5-4882-9580-0D5021E7AD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494CD2FC-BB93-4A91-9850-9B83D986897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73EAFD83-3A49-438E-93C4-640E565BFE3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C10D6296-CD47-482B-888B-1EE605D2D1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4D577BD-E5D6-4750-AC58-B0EBE8664F9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BBDD2B7A-E945-472B-87BF-A7EF34FD4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BCBFDD7D-8A68-4C30-AF16-37C74DF81EF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5D5CC73-3A7A-4F1F-8199-6AA735B6260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78631DC-545A-483A-836E-97BAFFC724B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F1B3CA0-33C1-4B3F-8F00-19A649BFB824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1FACC492-D130-48D8-926C-A06F33A2947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192667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 example of cuboid coatings (dark blue) with virtual convex coating (magenta, cyan, yellow, red)</a:t>
            </a:r>
          </a:p>
        </p:txBody>
      </p:sp>
      <p:sp>
        <p:nvSpPr>
          <p:cNvPr id="7" name="Slide Image Placeholder 6">
            <a:extLst>
              <a:ext uri="{FF2B5EF4-FFF2-40B4-BE49-F238E27FC236}">
                <a16:creationId xmlns:a16="http://schemas.microsoft.com/office/drawing/2014/main" id="{EDB75428-6241-4815-A07F-D75131FC8D2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D023E490-AEF4-4BB2-9CA2-8DA7B29FBB5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22BB774B-91C5-492F-A5CE-DB11A9D6A85D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DAD46F0-B427-4E1D-ABA8-FDD6CC33ED6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F365D846-7A2B-4871-9766-81B28B5D492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F4A494DB-2346-43B0-8D54-3BF7EF2A187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Date Placeholder 4">
            <a:extLst>
              <a:ext uri="{FF2B5EF4-FFF2-40B4-BE49-F238E27FC236}">
                <a16:creationId xmlns:a16="http://schemas.microsoft.com/office/drawing/2014/main" id="{DF46C452-8DE1-47F1-8A47-DE6F54188FD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8" name="Header Placeholder 5">
            <a:extLst>
              <a:ext uri="{FF2B5EF4-FFF2-40B4-BE49-F238E27FC236}">
                <a16:creationId xmlns:a16="http://schemas.microsoft.com/office/drawing/2014/main" id="{26017F74-DFD7-4A7E-9433-8C7E29AFB47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9" name="Footer Placeholder 9">
            <a:extLst>
              <a:ext uri="{FF2B5EF4-FFF2-40B4-BE49-F238E27FC236}">
                <a16:creationId xmlns:a16="http://schemas.microsoft.com/office/drawing/2014/main" id="{612439ED-A217-40EB-89B8-F36B16DE583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0" name="Slide Number Placeholder 11">
            <a:extLst>
              <a:ext uri="{FF2B5EF4-FFF2-40B4-BE49-F238E27FC236}">
                <a16:creationId xmlns:a16="http://schemas.microsoft.com/office/drawing/2014/main" id="{E4E552BC-CA85-4A6D-A48A-835D5712B8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7FF0FEF7-BA10-4C4A-BE61-131E82685D0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5C4839FE-9D06-4E5E-926A-5568125590A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AD706F71-A85E-410F-A2B9-ACCA21F5A39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25234B-B295-444A-8ED9-01D22F2AB7D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A95B95A-510D-488D-B406-6D72CB5403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8DDDAE31-6CB5-4D54-945C-B756969D205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425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9F74F69-D5BE-46F4-8BFD-0D7BC58F3A2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C220E6B7-8C31-4221-B728-D6191A00ED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As for the planes there is ATM, the similar concept is applied for UAS, The UAS Traffic Management system is established by “EASA” in EU,</a:t>
            </a:r>
          </a:p>
          <a:p>
            <a:pPr lvl="0"/>
            <a:r>
              <a:rPr lang="en-US" dirty="0"/>
              <a:t>You can see examples of UAS operations:</a:t>
            </a:r>
          </a:p>
          <a:p>
            <a:pPr lvl="0"/>
            <a:r>
              <a:rPr lang="en-US" dirty="0"/>
              <a:t>	1. Free flight,</a:t>
            </a:r>
          </a:p>
          <a:p>
            <a:pPr lvl="0"/>
            <a:r>
              <a:rPr lang="en-US" dirty="0"/>
              <a:t>	2. Corridor like navigation,</a:t>
            </a:r>
          </a:p>
          <a:p>
            <a:pPr lvl="0"/>
            <a:r>
              <a:rPr lang="en-US" dirty="0"/>
              <a:t>	3. Authority enforcement,</a:t>
            </a:r>
          </a:p>
          <a:p>
            <a:pPr lvl="0"/>
            <a:r>
              <a:rPr lang="en-US" dirty="0"/>
              <a:t>The latest has been implemented in our work</a:t>
            </a:r>
          </a:p>
          <a:p>
            <a:r>
              <a:rPr lang="en-US" b="1" dirty="0"/>
              <a:t>Your Notes:</a:t>
            </a:r>
            <a:endParaRPr lang="en-US" dirty="0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0AD1D7CF-AADC-493B-B972-8F6F75181E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E7A0925-AF21-4D61-B445-ADD4BE97D34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FCFC325-ABB0-4588-BBDB-A42A1FC0F49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C31D7C7-CBF5-4DBD-9E14-9DEFD968C3B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62961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ACFA4E0-6F70-47EB-B282-C13E4651E4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13A925C-6489-4663-8741-E6580B706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5AEC91B9-EB86-40BF-B56B-61D7E65B25F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C97C1417-346C-40B9-BA9B-3B02A2FFABB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9B52275-3A0E-43A5-8592-D2D06F2AF282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CBA23FF1-CC3F-4AF8-BC75-76691458EF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277091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3CBB7D5-73C1-44FA-85B8-8ECAF8EE41E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D575902-029A-46AF-B39C-E8A0728492F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195FBBFB-D91B-45F2-ABAC-6D94A2DF677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DB7FC26A-06B3-44E5-BE45-7CE8D8402CE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3CC53EE-68C1-4C15-8E7B-F6690CF8CD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E5AF405-1B3D-4CC5-8CE0-A70C6C6702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22686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823A1819-125B-42BB-A23D-A32C92FA359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FF8C3BB-6594-4D54-B37C-AB135CEBAAD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6202543-E1E9-42C5-959B-7A13084E1688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EB50A8B-F01D-417B-8836-C3D6EA41D43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7CB3BB8-D65D-404A-92E4-96ABC556CF4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0FCB53B3-7CDC-4C52-B957-63CF74C6CE3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767984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603DB47-0481-4817-81E2-D534BE0D61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D89B125-533C-4D0B-B75E-93B6D4E8FD4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8F4BE016-60A4-4D31-A551-9F1E7EF014E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0B7A0BD-A7C1-49BE-A6BE-A3E132F52B1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CE77B986-9304-464F-99A1-F6324BF471D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FCD59AD4-66B7-4DA4-9094-DAD666E40F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8604401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50848920-F564-45B2-9AD9-F2978BF964B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676E581-4E17-499D-9F19-587788C81E7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BF4B5DB9-611D-486E-9836-35BED0538D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F574701-91D0-4FD0-833C-CCFE90FA429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25E5B-75C0-40B9-A5D2-3FD8642D63A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398085-EAF9-48D2-8815-E3EAB5D6BB0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3771126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A515E9E1-CFEA-48CE-9AE6-CB585FE993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44BBF840-8AD8-4563-81BD-6AC79B65D6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F66341B8-880C-44B9-8A59-A705C36E9A1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9D13E536-3D50-4AFA-9806-661DF59E7E0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3656FBA-4B15-44E2-8111-6079157AD22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075AB53-B650-4F1D-A5B6-A2BD0C520CD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73338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1691EC8-8612-4D73-A093-DC9AF49E30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7B7B8CFE-4C80-4CD0-B9BD-D212CDFA9F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7A03451-53C7-404E-B566-6816CBE3341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7168BC43-8BEE-4E28-87ED-13385B15D49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35B9295B-B22F-4FE1-A461-92788101245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4FF56ADC-CD70-4164-9EA3-68CD765695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14457D6-5F97-49E0-AD3E-65F7770E26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C2555117-239B-40B8-8E4A-87EDCF3985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C11D559D-E019-44F4-83D6-31C40201935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66AAAC7B-0714-41DC-92C5-0DAD7EE7723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464E9DC2-0241-4F7C-886D-E3047CB8DFB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8D940D16-86F6-4696-A547-55C220F1C86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DF552AE-A065-4FD6-B7A1-0167D27968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91721393-19CF-4B29-A73D-447AF5F99DD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0241D8FD-1929-47FF-B755-5CC0EBCE216E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83A846B8-BF8E-40E6-8E5E-16B0A89D741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2A1C8EF1-42F2-4942-B01E-C0CA3EBEC84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1F9D73B9-B440-470C-8DB4-AC3246401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6B5597CD-66DA-4451-AC22-681A2C8C2B2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DC6AD4FB-A4B7-4F37-B97D-D925BEF5419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DA010EA-BCD5-44F9-AE62-9641337A2DA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8878BBB9-5525-4743-BDB0-318F0E55B6F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DAF1FA7-395C-440A-B19F-AB9350330D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F9564AD-B895-4988-A254-1EB6F0303D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03311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DE0BE1A8-4B81-46B7-8341-AACDC4BF420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4F3FC424-7938-47A7-A0FB-B69A1EBCF58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aviation is using “Well clear distance”</a:t>
            </a:r>
          </a:p>
          <a:p>
            <a:pPr lvl="0"/>
            <a:r>
              <a:rPr lang="en-US" dirty="0"/>
              <a:t>The bigger barrel is called “Well clear margin”</a:t>
            </a:r>
          </a:p>
          <a:p>
            <a:pPr lvl="0"/>
            <a:r>
              <a:rPr lang="en-US" dirty="0"/>
              <a:t>Which is considered as “warning zone”</a:t>
            </a:r>
          </a:p>
          <a:p>
            <a:pPr lvl="0"/>
            <a:r>
              <a:rPr lang="en-US" dirty="0"/>
              <a:t>No plane should enter that zone</a:t>
            </a:r>
          </a:p>
          <a:p>
            <a:pPr lvl="0"/>
            <a:r>
              <a:rPr lang="en-US" dirty="0"/>
              <a:t>The smaller barrel is called “near miss margin”,</a:t>
            </a:r>
          </a:p>
          <a:p>
            <a:pPr lvl="0"/>
            <a:r>
              <a:rPr lang="en-US" dirty="0"/>
              <a:t>Entrance is considered as a “serious incident”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C72E5BF8-9DC1-46E4-94DC-D2894FA898E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16334C6F-D4C6-4B8E-B718-15A54EF71A7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79ADFEB8-9816-4CA5-BD26-8B08F17651F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E91782F-077B-49CF-93B9-F38FE38D15C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2911931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8AE2E09-D0B4-4D73-AD7A-08979D81F3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A12AA5B0-68BD-4496-A89B-74C7B37653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Date Placeholder 4">
            <a:extLst>
              <a:ext uri="{FF2B5EF4-FFF2-40B4-BE49-F238E27FC236}">
                <a16:creationId xmlns:a16="http://schemas.microsoft.com/office/drawing/2014/main" id="{602630DE-B1DD-4CDD-AD88-384B5EB4568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4" name="Header Placeholder 5">
            <a:extLst>
              <a:ext uri="{FF2B5EF4-FFF2-40B4-BE49-F238E27FC236}">
                <a16:creationId xmlns:a16="http://schemas.microsoft.com/office/drawing/2014/main" id="{C15C9E01-60BE-46AD-A68C-117EB61EF30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5" name="Footer Placeholder 9">
            <a:extLst>
              <a:ext uri="{FF2B5EF4-FFF2-40B4-BE49-F238E27FC236}">
                <a16:creationId xmlns:a16="http://schemas.microsoft.com/office/drawing/2014/main" id="{B3308CC6-FA71-4D4D-A74A-144F15963E83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6" name="Slide Number Placeholder 11">
            <a:extLst>
              <a:ext uri="{FF2B5EF4-FFF2-40B4-BE49-F238E27FC236}">
                <a16:creationId xmlns:a16="http://schemas.microsoft.com/office/drawing/2014/main" id="{DA20AFCF-BE9E-4D61-998C-B64771696F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18" name="Slide Image Placeholder 17">
            <a:extLst>
              <a:ext uri="{FF2B5EF4-FFF2-40B4-BE49-F238E27FC236}">
                <a16:creationId xmlns:a16="http://schemas.microsoft.com/office/drawing/2014/main" id="{D23F815E-3098-4DF4-8D61-6C6FB46785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9" name="Date Placeholder 4">
            <a:extLst>
              <a:ext uri="{FF2B5EF4-FFF2-40B4-BE49-F238E27FC236}">
                <a16:creationId xmlns:a16="http://schemas.microsoft.com/office/drawing/2014/main" id="{A63BF9DD-5724-404A-8FB2-C133F8124B4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20" name="Header Placeholder 5">
            <a:extLst>
              <a:ext uri="{FF2B5EF4-FFF2-40B4-BE49-F238E27FC236}">
                <a16:creationId xmlns:a16="http://schemas.microsoft.com/office/drawing/2014/main" id="{BA71AF19-EB18-4580-8B30-8EB59261FA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21" name="Footer Placeholder 9">
            <a:extLst>
              <a:ext uri="{FF2B5EF4-FFF2-40B4-BE49-F238E27FC236}">
                <a16:creationId xmlns:a16="http://schemas.microsoft.com/office/drawing/2014/main" id="{36D2AAE7-2B03-4115-8F3A-BF13DAD425A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22" name="Slide Number Placeholder 11">
            <a:extLst>
              <a:ext uri="{FF2B5EF4-FFF2-40B4-BE49-F238E27FC236}">
                <a16:creationId xmlns:a16="http://schemas.microsoft.com/office/drawing/2014/main" id="{6E945562-C247-4CA7-80C5-223008C74C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1B8AA8D1-D951-49B8-8354-8CA2D888373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98E1F3C1-8198-46F3-BCDA-4F62D0215A9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19EA0A8E-8EE3-4569-BDBB-0024121490B6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8E494886-D334-4DD0-8F34-6E0D9B05D39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58761110-B1EB-4E22-99A8-24825B7988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5F55E921-3550-4AC2-9ED0-E13A081050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7BFA22B-1E45-4D26-872D-0D0135A16D6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DE500BDA-B2AA-42A1-B8BF-A4B2DCF9794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8B211183-A9AA-4295-9515-D0C40DB6163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88AB0A5-E8F6-4E82-9069-4442A24A0F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D3E93218-DE58-46A1-B016-8584C0F56BE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0" name="Date Placeholder 4">
            <a:extLst>
              <a:ext uri="{FF2B5EF4-FFF2-40B4-BE49-F238E27FC236}">
                <a16:creationId xmlns:a16="http://schemas.microsoft.com/office/drawing/2014/main" id="{CC3893CA-31CA-42A3-A9BD-B5B6D4F5BB07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1" name="Header Placeholder 5">
            <a:extLst>
              <a:ext uri="{FF2B5EF4-FFF2-40B4-BE49-F238E27FC236}">
                <a16:creationId xmlns:a16="http://schemas.microsoft.com/office/drawing/2014/main" id="{D634A853-F03D-41D5-88AF-5C88001FE2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986EA7C5-939F-4A05-8430-CEB9BA81C9E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3" name="Slide Number Placeholder 11">
            <a:extLst>
              <a:ext uri="{FF2B5EF4-FFF2-40B4-BE49-F238E27FC236}">
                <a16:creationId xmlns:a16="http://schemas.microsoft.com/office/drawing/2014/main" id="{2D6C5A15-D469-4D81-B167-998CDD9FF7C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21F88B5-BDD3-4290-B830-F97330218E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E2348D4E-1CC1-4E7B-B63E-6854EA07B87C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5D0B58C5-8709-4FA0-94D5-65B1BA2EDBD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D102158F-FE5A-4D8C-B229-DC1429D3A07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DEB3EE-0D13-4928-93E4-4F8F263CD7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3A672BBA-D26E-48D9-8FC3-2F7A8A9B55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0CFD4F5B-CAB1-4692-A79E-1FAEEDB7796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030D780-8E4F-4EF3-82E8-01799AF3DF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1A525660-53EB-4B51-921C-9EC562521154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476AC306-CDB7-49F3-9592-276FB908F18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7EEB7186-B5D9-4555-BC82-1745380021B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121FF937-F49E-4892-A758-8A45DB9D124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E12BC3-BDAE-4B3B-8ABE-B8279E82DD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020F5318-5729-4D5A-9BF0-462CBFC4AFB0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68615DB-91EB-4EC1-8D02-AEC8E815259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9CDBB41-26F5-4585-9BD2-158DAB18801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CE58AEBC-81C6-4F26-805E-BA6883DA34A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5FA43FA4-6CE4-4C3C-BC5B-FBAF427595A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Notes Placeholder 8">
            <a:extLst>
              <a:ext uri="{FF2B5EF4-FFF2-40B4-BE49-F238E27FC236}">
                <a16:creationId xmlns:a16="http://schemas.microsoft.com/office/drawing/2014/main" id="{6D049185-848E-484A-8520-F1B3188C32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</a:t>
            </a:r>
            <a:endParaRPr lang="en-US" dirty="0"/>
          </a:p>
          <a:p>
            <a:pPr lvl="0"/>
            <a:r>
              <a:rPr lang="en-US" dirty="0"/>
              <a:t>The </a:t>
            </a:r>
            <a:r>
              <a:rPr lang="en-US" b="1" dirty="0"/>
              <a:t>UAS </a:t>
            </a:r>
            <a:r>
              <a:rPr lang="en-US" dirty="0"/>
              <a:t>is interacting with </a:t>
            </a:r>
            <a:r>
              <a:rPr lang="en-US" b="1" dirty="0"/>
              <a:t>obstacles</a:t>
            </a:r>
            <a:r>
              <a:rPr lang="en-US" dirty="0"/>
              <a:t>:</a:t>
            </a:r>
          </a:p>
          <a:p>
            <a:pPr lvl="0"/>
            <a:r>
              <a:rPr lang="en-US" dirty="0"/>
              <a:t>- </a:t>
            </a:r>
            <a:r>
              <a:rPr lang="en-US" b="1" dirty="0"/>
              <a:t>Static</a:t>
            </a:r>
            <a:r>
              <a:rPr lang="en-US" dirty="0"/>
              <a:t> not changing position with time, like buildings,</a:t>
            </a:r>
          </a:p>
          <a:p>
            <a:pPr lvl="0"/>
            <a:r>
              <a:rPr lang="en-US" dirty="0"/>
              <a:t>- Moving which are not trying to harm us – </a:t>
            </a:r>
            <a:r>
              <a:rPr lang="en-US" b="1" dirty="0"/>
              <a:t>Intruders,</a:t>
            </a:r>
            <a:endParaRPr lang="en-US" dirty="0"/>
          </a:p>
          <a:p>
            <a:pPr lvl="0"/>
            <a:r>
              <a:rPr lang="en-US" dirty="0"/>
              <a:t>- Moving which are trying to harm us – </a:t>
            </a:r>
            <a:r>
              <a:rPr lang="en-US" b="1" dirty="0"/>
              <a:t>adversaries,</a:t>
            </a:r>
            <a:endParaRPr lang="en-US" dirty="0"/>
          </a:p>
          <a:p>
            <a:r>
              <a:rPr lang="en-US" b="1" dirty="0"/>
              <a:t>Note: </a:t>
            </a:r>
            <a:r>
              <a:rPr lang="en-US" dirty="0"/>
              <a:t> The work does not consider “adversaries”,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4" name="Date Placeholder 4">
            <a:extLst>
              <a:ext uri="{FF2B5EF4-FFF2-40B4-BE49-F238E27FC236}">
                <a16:creationId xmlns:a16="http://schemas.microsoft.com/office/drawing/2014/main" id="{E9A2C9A4-850C-455A-AC15-0C030ED90AD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5" name="Header Placeholder 5">
            <a:extLst>
              <a:ext uri="{FF2B5EF4-FFF2-40B4-BE49-F238E27FC236}">
                <a16:creationId xmlns:a16="http://schemas.microsoft.com/office/drawing/2014/main" id="{DCB096AB-0C05-424F-9FB6-6B503A47918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6" name="Footer Placeholder 9">
            <a:extLst>
              <a:ext uri="{FF2B5EF4-FFF2-40B4-BE49-F238E27FC236}">
                <a16:creationId xmlns:a16="http://schemas.microsoft.com/office/drawing/2014/main" id="{C7C6549C-4CF3-4141-AC99-5812B42F27BE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7" name="Slide Number Placeholder 11">
            <a:extLst>
              <a:ext uri="{FF2B5EF4-FFF2-40B4-BE49-F238E27FC236}">
                <a16:creationId xmlns:a16="http://schemas.microsoft.com/office/drawing/2014/main" id="{420AF2AE-8138-45F8-8509-C8668624A59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54664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9E365780-BAAC-450A-9A17-EB1DE2F21A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45D95DC4-CFAB-4876-A609-09B9F6C04BA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DF1B2C0-73BE-4C74-A634-F7EDDCA1CA7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CA430BAC-3D0A-4169-A251-600784CEC25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2B7FC5A8-0681-41A4-BA85-B79612DD026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2050208-859C-4CD8-958F-D4989919B1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FF68CAF6-22F0-4D6B-B56D-621F5FB43E2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25A5B8BF-7799-4870-868B-4E1FF5E4743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4696FCE-D08C-446C-99C4-2CBDE875BFE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020ECE4-BBA0-4317-BE4F-06B662919E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087427C7-C107-4BD9-922F-6B45621F60F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13B2DFE6-8DA5-401F-98E4-737AE32D03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E84A675-4D0F-4D9E-932C-DB8787AE610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BA8F90BE-F528-4BA4-B8DC-02E0902FD7A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0A6DF9AC-53FB-483F-B354-4D9B7719AF70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2E7D57EE-CE17-41BB-99F8-6C8FC0B1CE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3023086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76310CF6-5C3A-4CDF-85C9-A331246465A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698CF5D4-5E4A-4154-8868-CA0D6F0F4E7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F28DBA1E-339B-40E1-8E0B-361495544F2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E1372BED-C75A-4537-8A9E-B55F803D90D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46962A60-29A7-47BC-BEA6-B62DEC025B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E52503C2-A02D-4FA7-A7CE-C38FB96969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4A7A6B8-E278-456B-9CBE-D00C5087EA2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0A174867-10D9-4609-AD8B-7545EDD0F4C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D0488B9-3290-4662-AF4E-5211FE122EFF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A78A41B-6AE1-4542-83C2-9ABEA9F3E57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AC2364B3-4DDC-4307-8B37-7971D707F2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C0786CC7-90F0-46B5-B795-A1E2076AADC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39F1DBE-9DDA-42E1-93F1-DCC28B915BD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35D52CB3-64D0-4BED-93A8-BEA9B692896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3038B11-6AA1-44D8-A2D9-FD7E639727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8" name="Slide Image Placeholder 7">
            <a:extLst>
              <a:ext uri="{FF2B5EF4-FFF2-40B4-BE49-F238E27FC236}">
                <a16:creationId xmlns:a16="http://schemas.microsoft.com/office/drawing/2014/main" id="{6429F816-4E5C-486A-AA0C-9EF0561A4D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9" name="Date Placeholder 4">
            <a:extLst>
              <a:ext uri="{FF2B5EF4-FFF2-40B4-BE49-F238E27FC236}">
                <a16:creationId xmlns:a16="http://schemas.microsoft.com/office/drawing/2014/main" id="{E40883D7-C62F-485D-B1D3-5527DB0089F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0" name="Header Placeholder 5">
            <a:extLst>
              <a:ext uri="{FF2B5EF4-FFF2-40B4-BE49-F238E27FC236}">
                <a16:creationId xmlns:a16="http://schemas.microsoft.com/office/drawing/2014/main" id="{038829DD-ED8A-42F9-8CD0-FAE6A86DCDD3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1" name="Footer Placeholder 9">
            <a:extLst>
              <a:ext uri="{FF2B5EF4-FFF2-40B4-BE49-F238E27FC236}">
                <a16:creationId xmlns:a16="http://schemas.microsoft.com/office/drawing/2014/main" id="{0B0B1B3D-F415-4C73-BF87-83F86A03609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FEFD57DA-A108-4791-A3BC-57F6890A15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r>
              <a:rPr lang="en-US" dirty="0"/>
              <a:t>Calculates Collision Cases,</a:t>
            </a:r>
          </a:p>
          <a:p>
            <a:r>
              <a:rPr lang="en-US" dirty="0"/>
              <a:t>Creates solution</a:t>
            </a:r>
          </a:p>
          <a:p>
            <a:r>
              <a:rPr lang="en-US" dirty="0"/>
              <a:t>Send Directives and Monitor directives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0288F6E9-C23D-48AE-AD5E-F70C5184CFF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91D35352-2EAB-4965-A3CE-749269B0F80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70B793-CA16-4739-89FF-2F8FD1E7358E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02214D1B-635B-4725-A190-73E80BE8E4A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33F68F55-9F16-4AB8-9848-06E6FCAE031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DB9DFE78-0E03-4D8E-94E1-8F0FC7DF71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8790AAA-C2EF-4368-A192-9A106F31B566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6C308EB3-8C40-4231-AC19-9880AB35054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6E349A9A-2134-48FF-92E8-CE3DC16A8C2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7BAD8F72-45FD-44FA-B8B7-41192E8E3B8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4AE8C04C-9362-4FF9-8876-D3C24D8D5C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A2231502-30AF-428D-A77D-71D32474BEAA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EE1B65DE-026D-403C-8CEE-9C2A668E328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A328E269-8E69-4170-8AC7-7779701FCF4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EA03BE32-9C4E-4F2F-8276-1ACC872B6E4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Image Placeholder 5">
            <a:extLst>
              <a:ext uri="{FF2B5EF4-FFF2-40B4-BE49-F238E27FC236}">
                <a16:creationId xmlns:a16="http://schemas.microsoft.com/office/drawing/2014/main" id="{281FFA66-365C-498F-81B4-B3E8B7998A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7" name="Notes Placeholder 6">
            <a:extLst>
              <a:ext uri="{FF2B5EF4-FFF2-40B4-BE49-F238E27FC236}">
                <a16:creationId xmlns:a16="http://schemas.microsoft.com/office/drawing/2014/main" id="{2EAB3A86-2701-49A2-B499-9812584ACB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Speech: </a:t>
            </a:r>
            <a:endParaRPr lang="en-US" dirty="0"/>
          </a:p>
          <a:p>
            <a:pPr lvl="0"/>
            <a:r>
              <a:rPr lang="en-US" dirty="0"/>
              <a:t>UAS usually flies mission given as a ordered list of </a:t>
            </a:r>
          </a:p>
          <a:p>
            <a:pPr lvl="0"/>
            <a:r>
              <a:rPr lang="en-US" dirty="0"/>
              <a:t>“Waypoints”, the UAS is solving:</a:t>
            </a:r>
          </a:p>
          <a:p>
            <a:pPr lvl="0"/>
            <a:r>
              <a:rPr lang="en-US" dirty="0"/>
              <a:t>1. </a:t>
            </a:r>
            <a:r>
              <a:rPr lang="en-US" b="1" dirty="0"/>
              <a:t>Reactive Avoidance</a:t>
            </a:r>
            <a:r>
              <a:rPr lang="en-US" dirty="0"/>
              <a:t> – immediate threat,	</a:t>
            </a:r>
          </a:p>
          <a:p>
            <a:pPr lvl="0"/>
            <a:r>
              <a:rPr lang="en-US" dirty="0"/>
              <a:t>2. </a:t>
            </a:r>
            <a:r>
              <a:rPr lang="en-US" b="1" dirty="0"/>
              <a:t>Preemptive Avoidance</a:t>
            </a:r>
            <a:r>
              <a:rPr lang="en-US" dirty="0"/>
              <a:t> – long term threat,</a:t>
            </a:r>
          </a:p>
          <a:p>
            <a:pPr lvl="0"/>
            <a:r>
              <a:rPr lang="en-US" dirty="0"/>
              <a:t>The example shows implementation of both,</a:t>
            </a:r>
          </a:p>
          <a:p>
            <a:pPr lvl="0"/>
            <a:r>
              <a:rPr lang="en-US" dirty="0"/>
              <a:t>1. UAS spots an obstacle</a:t>
            </a:r>
          </a:p>
          <a:p>
            <a:pPr lvl="0"/>
            <a:r>
              <a:rPr lang="en-US" dirty="0"/>
              <a:t>2. The long term path is not feasible</a:t>
            </a:r>
          </a:p>
          <a:p>
            <a:pPr lvl="0"/>
            <a:r>
              <a:rPr lang="en-US" dirty="0"/>
              <a:t>3. Newly calculated avoidance path is taken</a:t>
            </a:r>
          </a:p>
          <a:p>
            <a:r>
              <a:rPr lang="en-US" b="1" dirty="0"/>
              <a:t>Your Notes:</a:t>
            </a:r>
            <a:endParaRPr lang="en-US" dirty="0"/>
          </a:p>
          <a:p>
            <a:endParaRPr lang="en-US" dirty="0"/>
          </a:p>
        </p:txBody>
      </p:sp>
      <p:sp>
        <p:nvSpPr>
          <p:cNvPr id="8" name="Date Placeholder 4">
            <a:extLst>
              <a:ext uri="{FF2B5EF4-FFF2-40B4-BE49-F238E27FC236}">
                <a16:creationId xmlns:a16="http://schemas.microsoft.com/office/drawing/2014/main" id="{EDE780CD-FB92-461E-AA7A-D4231185BC0F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9" name="Header Placeholder 5">
            <a:extLst>
              <a:ext uri="{FF2B5EF4-FFF2-40B4-BE49-F238E27FC236}">
                <a16:creationId xmlns:a16="http://schemas.microsoft.com/office/drawing/2014/main" id="{672F2B34-3A46-4E59-92C2-975DFA8A52C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2DEA267-F88A-4D41-8300-3AD7B3AF7F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1" name="Slide Number Placeholder 11">
            <a:extLst>
              <a:ext uri="{FF2B5EF4-FFF2-40B4-BE49-F238E27FC236}">
                <a16:creationId xmlns:a16="http://schemas.microsoft.com/office/drawing/2014/main" id="{CBA5A861-BEB9-4CB6-9413-546D340A73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8232645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CADAAD4F-109E-4A06-892A-8A0F7A1A948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815D201D-BB2C-477F-944E-BA260F587283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8731DFF-7127-44E8-AA76-DB63CD0F83C4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5A696B80-136C-4F3A-BB7E-E4D1C38412A5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D785B356-0CF9-4CF7-9698-41A173F10F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11" name="Slide Image Placeholder 10">
            <a:extLst>
              <a:ext uri="{FF2B5EF4-FFF2-40B4-BE49-F238E27FC236}">
                <a16:creationId xmlns:a16="http://schemas.microsoft.com/office/drawing/2014/main" id="{67783403-711F-4E47-8052-2D68287B34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12" name="Date Placeholder 4">
            <a:extLst>
              <a:ext uri="{FF2B5EF4-FFF2-40B4-BE49-F238E27FC236}">
                <a16:creationId xmlns:a16="http://schemas.microsoft.com/office/drawing/2014/main" id="{5E9CF3C8-98BE-46DC-98CB-A37BDDC77BCB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13" name="Header Placeholder 5">
            <a:extLst>
              <a:ext uri="{FF2B5EF4-FFF2-40B4-BE49-F238E27FC236}">
                <a16:creationId xmlns:a16="http://schemas.microsoft.com/office/drawing/2014/main" id="{8F31F9AB-FCF3-4509-A95B-06A8F9C11A4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14" name="Footer Placeholder 9">
            <a:extLst>
              <a:ext uri="{FF2B5EF4-FFF2-40B4-BE49-F238E27FC236}">
                <a16:creationId xmlns:a16="http://schemas.microsoft.com/office/drawing/2014/main" id="{BC4606B4-3FA4-4B1C-80DA-60CC32B936AA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15" name="Slide Number Placeholder 11">
            <a:extLst>
              <a:ext uri="{FF2B5EF4-FFF2-40B4-BE49-F238E27FC236}">
                <a16:creationId xmlns:a16="http://schemas.microsoft.com/office/drawing/2014/main" id="{92E03537-1915-4182-AA19-293C7B41C43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F60035C3-3CE4-473F-BCC4-169C35EABE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E28AEF52-98A9-4BE7-81F2-AB9A0B7C86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9C0CB40A-BB62-4E32-970A-BC8A12D0428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45179782-E20E-4844-B585-03D99D770865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EAF1C6B0-0243-479F-B011-04AE4ABB1241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ACC1B123-A2EC-4341-AF63-5044BCB95E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9752599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C879BFD-96B5-49B4-99C4-5947F8D41BC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28FBF901-2822-43F7-93DF-3EB97118077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20232DE0-0CD0-491D-8998-FC4D53B803FD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ADE4A17-D22B-45A8-99C8-7C7021A3ED4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46667BA9-2349-400B-BAB5-DCBBDF756078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4EAAEDCC-ACF0-41DE-97B2-DC8AA71ABA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220686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4A10E331-FCAF-4522-B382-F553F0B4877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9158885-3CA6-412F-B8CD-24E51F5890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4652E5-2A9A-4F88-88A5-B15B60076449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F741A2F1-84B6-4604-B9FF-F29E0B5976D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3BEB7865-3FE5-455B-ADC3-517E63C6034C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72D731F1-1632-4E38-A782-853B76C5BDF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4279065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Image Placeholder 3">
            <a:extLst>
              <a:ext uri="{FF2B5EF4-FFF2-40B4-BE49-F238E27FC236}">
                <a16:creationId xmlns:a16="http://schemas.microsoft.com/office/drawing/2014/main" id="{35A74E14-3262-4E87-86AF-2FE82EAF513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>
          <a:xfrm>
            <a:off x="117475" y="704850"/>
            <a:ext cx="6848475" cy="5137150"/>
          </a:xfrm>
        </p:spPr>
      </p:sp>
      <p:sp>
        <p:nvSpPr>
          <p:cNvPr id="5" name="Notes Placeholder 4">
            <a:extLst>
              <a:ext uri="{FF2B5EF4-FFF2-40B4-BE49-F238E27FC236}">
                <a16:creationId xmlns:a16="http://schemas.microsoft.com/office/drawing/2014/main" id="{0480FCED-D7E6-4414-9FB6-F3E87F1F73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Date Placeholder 4">
            <a:extLst>
              <a:ext uri="{FF2B5EF4-FFF2-40B4-BE49-F238E27FC236}">
                <a16:creationId xmlns:a16="http://schemas.microsoft.com/office/drawing/2014/main" id="{4AD0A1C6-7124-456B-85FF-4E5ABA376061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4024313" y="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 </a:t>
            </a:r>
          </a:p>
        </p:txBody>
      </p:sp>
      <p:sp>
        <p:nvSpPr>
          <p:cNvPr id="7" name="Header Placeholder 5">
            <a:extLst>
              <a:ext uri="{FF2B5EF4-FFF2-40B4-BE49-F238E27FC236}">
                <a16:creationId xmlns:a16="http://schemas.microsoft.com/office/drawing/2014/main" id="{29FAA98D-CA24-4E87-9576-D7CD918FD912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4024313" cy="512763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r>
              <a:rPr lang="en-US" dirty="0"/>
              <a:t>Obstacle Avoidance Framework based on Reach Sets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64FB14B5-B0F2-462A-A3C1-453CB8D2C207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9721850"/>
            <a:ext cx="3078163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r>
              <a:rPr lang="en-US" dirty="0"/>
              <a:t>Thesis presentation</a:t>
            </a:r>
          </a:p>
        </p:txBody>
      </p:sp>
      <p:sp>
        <p:nvSpPr>
          <p:cNvPr id="9" name="Slide Number Placeholder 11">
            <a:extLst>
              <a:ext uri="{FF2B5EF4-FFF2-40B4-BE49-F238E27FC236}">
                <a16:creationId xmlns:a16="http://schemas.microsoft.com/office/drawing/2014/main" id="{52A66822-7721-4F21-BF3F-0FF1FB2101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4024313" y="9721850"/>
            <a:ext cx="3078162" cy="51276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6F46199-CAFB-437E-8898-9B3F1AF3B20C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85624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5808982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021070"/>
            <a:ext cx="6729406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020120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66701" y="5759772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7" y="5610225"/>
            <a:ext cx="6729407" cy="372148"/>
          </a:xfrm>
          <a:prstGeom prst="rect">
            <a:avLst/>
          </a:prstGeom>
          <a:noFill/>
        </p:spPr>
        <p:txBody>
          <a:bodyPr/>
          <a:lstStyle>
            <a:lvl1pPr>
              <a:defRPr sz="24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  <p:pic>
        <p:nvPicPr>
          <p:cNvPr id="9" name="Picture 8" descr="A close up of a logo&#10;&#10;Description automatically generated">
            <a:extLst>
              <a:ext uri="{FF2B5EF4-FFF2-40B4-BE49-F238E27FC236}">
                <a16:creationId xmlns:a16="http://schemas.microsoft.com/office/drawing/2014/main" id="{381FC8E7-8FFC-4449-B984-CE135C7B5DD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t="31801" b="31623"/>
          <a:stretch/>
        </p:blipFill>
        <p:spPr>
          <a:xfrm rot="20219817">
            <a:off x="25496" y="5512297"/>
            <a:ext cx="506638" cy="1393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581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605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jpeg"/><Relationship Id="rId13" Type="http://schemas.openxmlformats.org/officeDocument/2006/relationships/image" Target="../media/image8.pn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g"/><Relationship Id="rId14" Type="http://schemas.openxmlformats.org/officeDocument/2006/relationships/image" Target="../media/image9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1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10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2.jp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840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8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60560"/>
            <a:ext cx="9140824" cy="31259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EEDAEA3D-F6E2-4DC1-A083-06B85F2C9889}"/>
              </a:ext>
            </a:extLst>
          </p:cNvPr>
          <p:cNvGrpSpPr/>
          <p:nvPr userDrawn="1"/>
        </p:nvGrpSpPr>
        <p:grpSpPr>
          <a:xfrm>
            <a:off x="41276" y="46618"/>
            <a:ext cx="9081580" cy="1686932"/>
            <a:chOff x="62420" y="3275593"/>
            <a:chExt cx="9081580" cy="1686932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CE477050-56CB-4C18-875B-A412E882A2CA}"/>
                </a:ext>
              </a:extLst>
            </p:cNvPr>
            <p:cNvGrpSpPr/>
            <p:nvPr userDrawn="1"/>
          </p:nvGrpSpPr>
          <p:grpSpPr>
            <a:xfrm>
              <a:off x="62420" y="3275593"/>
              <a:ext cx="9081580" cy="1686932"/>
              <a:chOff x="130446" y="3092227"/>
              <a:chExt cx="7579248" cy="1377640"/>
            </a:xfrm>
          </p:grpSpPr>
          <p:pic>
            <p:nvPicPr>
              <p:cNvPr id="25" name="Picture 24"/>
              <p:cNvPicPr>
                <a:picLocks noChangeAspect="1"/>
              </p:cNvPicPr>
              <p:nvPr userDrawn="1"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718969" y="3092227"/>
                <a:ext cx="1990725" cy="1377640"/>
              </a:xfrm>
              <a:prstGeom prst="rect">
                <a:avLst/>
              </a:prstGeom>
            </p:spPr>
          </p:pic>
          <p:pic>
            <p:nvPicPr>
              <p:cNvPr id="17" name="Imagem 48" descr="logo-FCUP.jpg">
                <a:extLst>
                  <a:ext uri="{FF2B5EF4-FFF2-40B4-BE49-F238E27FC236}">
                    <a16:creationId xmlns:a16="http://schemas.microsoft.com/office/drawing/2014/main" id="{4E8874C6-F50D-4167-B1E6-D8BFA21A398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0" cstate="print"/>
              <a:srcRect l="9607" t="16011" b="20240"/>
              <a:stretch/>
            </p:blipFill>
            <p:spPr>
              <a:xfrm>
                <a:off x="1761780" y="3092227"/>
                <a:ext cx="2090264" cy="872186"/>
              </a:xfrm>
              <a:prstGeom prst="rect">
                <a:avLst/>
              </a:prstGeom>
            </p:spPr>
          </p:pic>
          <p:pic>
            <p:nvPicPr>
              <p:cNvPr id="19" name="Imagem 28" descr="LogoUA3p.JPG">
                <a:extLst>
                  <a:ext uri="{FF2B5EF4-FFF2-40B4-BE49-F238E27FC236}">
                    <a16:creationId xmlns:a16="http://schemas.microsoft.com/office/drawing/2014/main" id="{1594AB8B-B20F-47F4-9A88-971733B6B544}"/>
                  </a:ext>
                </a:extLst>
              </p:cNvPr>
              <p:cNvPicPr>
                <a:picLocks noChangeAspect="1"/>
              </p:cNvPicPr>
              <p:nvPr userDrawn="1"/>
            </p:nvPicPr>
            <p:blipFill rotWithShape="1">
              <a:blip r:embed="rId11" cstate="print"/>
              <a:srcRect t="29206" b="17443"/>
              <a:stretch/>
            </p:blipFill>
            <p:spPr>
              <a:xfrm>
                <a:off x="3699917" y="3092227"/>
                <a:ext cx="1872208" cy="552450"/>
              </a:xfrm>
              <a:prstGeom prst="rect">
                <a:avLst/>
              </a:prstGeom>
            </p:spPr>
          </p:pic>
          <p:pic>
            <p:nvPicPr>
              <p:cNvPr id="21" name="Imagem 27" descr="LogoUM.jpg">
                <a:extLst>
                  <a:ext uri="{FF2B5EF4-FFF2-40B4-BE49-F238E27FC236}">
                    <a16:creationId xmlns:a16="http://schemas.microsoft.com/office/drawing/2014/main" id="{D8F83BB8-BAC7-411B-92EE-073FF6107378}"/>
                  </a:ext>
                </a:extLst>
              </p:cNvPr>
              <p:cNvPicPr>
                <a:picLocks noChangeAspect="1"/>
              </p:cNvPicPr>
              <p:nvPr userDrawn="1"/>
            </p:nvPicPr>
            <p:blipFill>
              <a:blip r:embed="rId12" cstate="print"/>
              <a:stretch>
                <a:fillRect/>
              </a:stretch>
            </p:blipFill>
            <p:spPr>
              <a:xfrm>
                <a:off x="130446" y="3092227"/>
                <a:ext cx="1512168" cy="1183868"/>
              </a:xfrm>
              <a:prstGeom prst="rect">
                <a:avLst/>
              </a:prstGeom>
            </p:spPr>
          </p:pic>
        </p:grpSp>
        <p:pic>
          <p:nvPicPr>
            <p:cNvPr id="20" name="Picture 19"/>
            <p:cNvPicPr>
              <a:picLocks noChangeAspect="1"/>
            </p:cNvPicPr>
            <p:nvPr userDrawn="1"/>
          </p:nvPicPr>
          <p:blipFill>
            <a:blip r:embed="rId13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998894" y="4183291"/>
              <a:ext cx="2681049" cy="775026"/>
            </a:xfrm>
            <a:prstGeom prst="rect">
              <a:avLst/>
            </a:prstGeom>
          </p:spPr>
        </p:pic>
      </p:grpSp>
      <p:pic>
        <p:nvPicPr>
          <p:cNvPr id="6" name="Picture 5" descr="A close up of a logo&#10;&#10;Description automatically generated">
            <a:extLst>
              <a:ext uri="{FF2B5EF4-FFF2-40B4-BE49-F238E27FC236}">
                <a16:creationId xmlns:a16="http://schemas.microsoft.com/office/drawing/2014/main" id="{C1EF5092-C9A8-4BD5-9C8C-E5EC802ECD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01884" y="2819927"/>
            <a:ext cx="482405" cy="176446"/>
          </a:xfrm>
          <a:prstGeom prst="rect">
            <a:avLst/>
          </a:prstGeom>
        </p:spPr>
      </p:pic>
      <p:pic>
        <p:nvPicPr>
          <p:cNvPr id="30" name="Picture 29" descr="A close up of a logo&#10;&#10;Description automatically generated">
            <a:extLst>
              <a:ext uri="{FF2B5EF4-FFF2-40B4-BE49-F238E27FC236}">
                <a16:creationId xmlns:a16="http://schemas.microsoft.com/office/drawing/2014/main" id="{78B38C74-712F-40DD-B8EA-CFBC610AF75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45335" y="2588137"/>
            <a:ext cx="482405" cy="176446"/>
          </a:xfrm>
          <a:prstGeom prst="rect">
            <a:avLst/>
          </a:prstGeom>
        </p:spPr>
      </p:pic>
      <p:pic>
        <p:nvPicPr>
          <p:cNvPr id="31" name="Picture 30" descr="A close up of a logo&#10;&#10;Description automatically generated">
            <a:extLst>
              <a:ext uri="{FF2B5EF4-FFF2-40B4-BE49-F238E27FC236}">
                <a16:creationId xmlns:a16="http://schemas.microsoft.com/office/drawing/2014/main" id="{406E9FF0-D3DB-4E97-81D3-12E3050A2B2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867821" y="3184628"/>
            <a:ext cx="482405" cy="176446"/>
          </a:xfrm>
          <a:prstGeom prst="rect">
            <a:avLst/>
          </a:prstGeom>
        </p:spPr>
      </p:pic>
      <p:pic>
        <p:nvPicPr>
          <p:cNvPr id="33" name="Picture 32" descr="A close up of a logo&#10;&#10;Description automatically generated">
            <a:extLst>
              <a:ext uri="{FF2B5EF4-FFF2-40B4-BE49-F238E27FC236}">
                <a16:creationId xmlns:a16="http://schemas.microsoft.com/office/drawing/2014/main" id="{3504A9A4-4EDA-4834-9275-92617491E6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568609" y="2705627"/>
            <a:ext cx="482405" cy="176446"/>
          </a:xfrm>
          <a:prstGeom prst="rect">
            <a:avLst/>
          </a:prstGeom>
        </p:spPr>
      </p:pic>
      <p:pic>
        <p:nvPicPr>
          <p:cNvPr id="34" name="Picture 33" descr="A close up of a logo&#10;&#10;Description automatically generated">
            <a:extLst>
              <a:ext uri="{FF2B5EF4-FFF2-40B4-BE49-F238E27FC236}">
                <a16:creationId xmlns:a16="http://schemas.microsoft.com/office/drawing/2014/main" id="{F188CD6B-453B-4052-880F-37631AA024B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2772" y="2972944"/>
            <a:ext cx="482405" cy="172122"/>
          </a:xfrm>
          <a:prstGeom prst="rect">
            <a:avLst/>
          </a:prstGeom>
        </p:spPr>
      </p:pic>
      <p:pic>
        <p:nvPicPr>
          <p:cNvPr id="35" name="Picture 34" descr="A close up of a logo&#10;&#10;Description automatically generated">
            <a:extLst>
              <a:ext uri="{FF2B5EF4-FFF2-40B4-BE49-F238E27FC236}">
                <a16:creationId xmlns:a16="http://schemas.microsoft.com/office/drawing/2014/main" id="{C60C7CF5-8762-4BA8-B6C7-37B0C5D5E8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254284" y="2972327"/>
            <a:ext cx="482405" cy="176446"/>
          </a:xfrm>
          <a:prstGeom prst="rect">
            <a:avLst/>
          </a:prstGeom>
        </p:spPr>
      </p:pic>
      <p:pic>
        <p:nvPicPr>
          <p:cNvPr id="36" name="Picture 35" descr="A close up of a logo&#10;&#10;Description automatically generated">
            <a:extLst>
              <a:ext uri="{FF2B5EF4-FFF2-40B4-BE49-F238E27FC236}">
                <a16:creationId xmlns:a16="http://schemas.microsoft.com/office/drawing/2014/main" id="{DA30D14A-64D5-4D24-93C6-D4A9F414BF4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8936110">
            <a:off x="1170359" y="3248218"/>
            <a:ext cx="482405" cy="176446"/>
          </a:xfrm>
          <a:prstGeom prst="rect">
            <a:avLst/>
          </a:prstGeom>
        </p:spPr>
      </p:pic>
      <p:pic>
        <p:nvPicPr>
          <p:cNvPr id="37" name="Picture 36" descr="A close up of a logo&#10;&#10;Description automatically generated">
            <a:extLst>
              <a:ext uri="{FF2B5EF4-FFF2-40B4-BE49-F238E27FC236}">
                <a16:creationId xmlns:a16="http://schemas.microsoft.com/office/drawing/2014/main" id="{DC1EE1A1-71E1-4EA4-9FA7-29257DB0E2C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320383" y="2521667"/>
            <a:ext cx="482405" cy="176446"/>
          </a:xfrm>
          <a:prstGeom prst="rect">
            <a:avLst/>
          </a:prstGeom>
        </p:spPr>
      </p:pic>
      <p:pic>
        <p:nvPicPr>
          <p:cNvPr id="38" name="Picture 37" descr="A close up of a logo&#10;&#10;Description automatically generated">
            <a:extLst>
              <a:ext uri="{FF2B5EF4-FFF2-40B4-BE49-F238E27FC236}">
                <a16:creationId xmlns:a16="http://schemas.microsoft.com/office/drawing/2014/main" id="{76FD1CCC-8964-40DB-9057-2624540896C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577022" y="2913704"/>
            <a:ext cx="482405" cy="176446"/>
          </a:xfrm>
          <a:prstGeom prst="rect">
            <a:avLst/>
          </a:prstGeom>
        </p:spPr>
      </p:pic>
      <p:pic>
        <p:nvPicPr>
          <p:cNvPr id="39" name="Picture 38" descr="A close up of a logo&#10;&#10;Description automatically generated">
            <a:extLst>
              <a:ext uri="{FF2B5EF4-FFF2-40B4-BE49-F238E27FC236}">
                <a16:creationId xmlns:a16="http://schemas.microsoft.com/office/drawing/2014/main" id="{D4D60599-D26F-4FBE-AFCE-C3D11B61B30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007057" y="4071532"/>
            <a:ext cx="482405" cy="176446"/>
          </a:xfrm>
          <a:prstGeom prst="rect">
            <a:avLst/>
          </a:prstGeom>
        </p:spPr>
      </p:pic>
      <p:pic>
        <p:nvPicPr>
          <p:cNvPr id="40" name="Picture 39" descr="A close up of a logo&#10;&#10;Description automatically generated">
            <a:extLst>
              <a:ext uri="{FF2B5EF4-FFF2-40B4-BE49-F238E27FC236}">
                <a16:creationId xmlns:a16="http://schemas.microsoft.com/office/drawing/2014/main" id="{ED4CFCB6-B138-41BB-ACDE-70CD344154CF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6878315" y="2685909"/>
            <a:ext cx="482405" cy="176446"/>
          </a:xfrm>
          <a:prstGeom prst="rect">
            <a:avLst/>
          </a:prstGeom>
        </p:spPr>
      </p:pic>
      <p:pic>
        <p:nvPicPr>
          <p:cNvPr id="41" name="Picture 40" descr="A close up of a logo&#10;&#10;Description automatically generated">
            <a:extLst>
              <a:ext uri="{FF2B5EF4-FFF2-40B4-BE49-F238E27FC236}">
                <a16:creationId xmlns:a16="http://schemas.microsoft.com/office/drawing/2014/main" id="{88BF8D20-515B-4B7B-A025-C0A1FB0443B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800681" y="2300669"/>
            <a:ext cx="482405" cy="176446"/>
          </a:xfrm>
          <a:prstGeom prst="rect">
            <a:avLst/>
          </a:prstGeom>
        </p:spPr>
      </p:pic>
      <p:pic>
        <p:nvPicPr>
          <p:cNvPr id="42" name="Picture 41" descr="A close up of a logo&#10;&#10;Description automatically generated">
            <a:extLst>
              <a:ext uri="{FF2B5EF4-FFF2-40B4-BE49-F238E27FC236}">
                <a16:creationId xmlns:a16="http://schemas.microsoft.com/office/drawing/2014/main" id="{9EF5006E-4A4D-4588-8DF4-DEBB43642476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338325">
            <a:off x="5997735" y="2740537"/>
            <a:ext cx="482405" cy="176446"/>
          </a:xfrm>
          <a:prstGeom prst="rect">
            <a:avLst/>
          </a:prstGeom>
        </p:spPr>
      </p:pic>
      <p:pic>
        <p:nvPicPr>
          <p:cNvPr id="43" name="Picture 42" descr="A close up of a logo&#10;&#10;Description automatically generated">
            <a:extLst>
              <a:ext uri="{FF2B5EF4-FFF2-40B4-BE49-F238E27FC236}">
                <a16:creationId xmlns:a16="http://schemas.microsoft.com/office/drawing/2014/main" id="{D548E673-0447-45D3-97E1-6255E277283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414608" y="3942051"/>
            <a:ext cx="482405" cy="176446"/>
          </a:xfrm>
          <a:prstGeom prst="rect">
            <a:avLst/>
          </a:prstGeom>
        </p:spPr>
      </p:pic>
      <p:pic>
        <p:nvPicPr>
          <p:cNvPr id="44" name="Picture 43" descr="A close up of a logo&#10;&#10;Description automatically generated">
            <a:extLst>
              <a:ext uri="{FF2B5EF4-FFF2-40B4-BE49-F238E27FC236}">
                <a16:creationId xmlns:a16="http://schemas.microsoft.com/office/drawing/2014/main" id="{889D58F8-8209-4DBD-A412-7CDBA6CB95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4"/>
          <a:srcRect t="31801" b="31623"/>
          <a:stretch/>
        </p:blipFill>
        <p:spPr>
          <a:xfrm rot="1599033">
            <a:off x="3159457" y="4223932"/>
            <a:ext cx="482405" cy="1764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57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jpeg"/><Relationship Id="rId4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6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9.jpg"/><Relationship Id="rId4" Type="http://schemas.openxmlformats.org/officeDocument/2006/relationships/image" Target="../media/image58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3.png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2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0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4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1.xml"/><Relationship Id="rId5" Type="http://schemas.openxmlformats.org/officeDocument/2006/relationships/image" Target="../media/image73.png"/><Relationship Id="rId4" Type="http://schemas.openxmlformats.org/officeDocument/2006/relationships/image" Target="../media/image72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5.png"/><Relationship Id="rId5" Type="http://schemas.openxmlformats.org/officeDocument/2006/relationships/image" Target="../media/image74.png"/><Relationship Id="rId4" Type="http://schemas.openxmlformats.org/officeDocument/2006/relationships/notesSlide" Target="../notesSlides/notesSlide45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image" Target="../media/image78.png"/><Relationship Id="rId5" Type="http://schemas.openxmlformats.org/officeDocument/2006/relationships/image" Target="../media/image77.png"/><Relationship Id="rId4" Type="http://schemas.openxmlformats.org/officeDocument/2006/relationships/notesSlide" Target="../notesSlides/notesSlide4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8.xml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6.xml"/><Relationship Id="rId5" Type="http://schemas.openxmlformats.org/officeDocument/2006/relationships/image" Target="../media/image80.png"/><Relationship Id="rId4" Type="http://schemas.openxmlformats.org/officeDocument/2006/relationships/image" Target="../media/image79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3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5.png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87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8.png"/><Relationship Id="rId5" Type="http://schemas.openxmlformats.org/officeDocument/2006/relationships/image" Target="../media/image97.png"/><Relationship Id="rId4" Type="http://schemas.openxmlformats.org/officeDocument/2006/relationships/image" Target="../media/image96.pn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7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7.png"/><Relationship Id="rId4" Type="http://schemas.openxmlformats.org/officeDocument/2006/relationships/notesSlide" Target="../notesSlides/notesSlide7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7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10.png"/><Relationship Id="rId4" Type="http://schemas.openxmlformats.org/officeDocument/2006/relationships/notesSlide" Target="../notesSlides/notesSlide80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11.png"/><Relationship Id="rId4" Type="http://schemas.openxmlformats.org/officeDocument/2006/relationships/notesSlide" Target="../notesSlides/notesSlide84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13.png"/><Relationship Id="rId4" Type="http://schemas.openxmlformats.org/officeDocument/2006/relationships/notesSlide" Target="../notesSlides/notesSlide88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14.png"/><Relationship Id="rId4" Type="http://schemas.openxmlformats.org/officeDocument/2006/relationships/notesSlide" Target="../notesSlides/notesSlide90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4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jpe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1.jpeg"/><Relationship Id="rId5" Type="http://schemas.openxmlformats.org/officeDocument/2006/relationships/image" Target="../media/image120.png"/><Relationship Id="rId4" Type="http://schemas.openxmlformats.org/officeDocument/2006/relationships/image" Target="../media/image119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>
          <a:xfrm>
            <a:off x="2147888" y="6021070"/>
            <a:ext cx="6729406" cy="254000"/>
          </a:xfrm>
        </p:spPr>
        <p:txBody>
          <a:bodyPr/>
          <a:lstStyle/>
          <a:p>
            <a:r>
              <a:rPr lang="en-US" dirty="0"/>
              <a:t>Defense Presentation of Doctoral Thesis in Applied Mathematics 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>
          <a:xfrm>
            <a:off x="276226" y="6020120"/>
            <a:ext cx="1862138" cy="249237"/>
          </a:xfrm>
        </p:spPr>
        <p:txBody>
          <a:bodyPr/>
          <a:lstStyle/>
          <a:p>
            <a:r>
              <a:rPr lang="en-US" dirty="0"/>
              <a:t>12</a:t>
            </a:r>
            <a:r>
              <a:rPr lang="en-US" baseline="30000" dirty="0"/>
              <a:t>th</a:t>
            </a:r>
            <a:r>
              <a:rPr lang="en-US" dirty="0"/>
              <a:t> July 2019, Porto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>
          <a:xfrm>
            <a:off x="266701" y="5759772"/>
            <a:ext cx="1862138" cy="249237"/>
          </a:xfrm>
        </p:spPr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>
          <a:xfrm>
            <a:off x="2147887" y="5610225"/>
            <a:ext cx="6729407" cy="372148"/>
          </a:xfrm>
        </p:spPr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581497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[P2]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21B869-4164-418E-9AB2-4165CC6170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Overview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3A4678-F690-496A-AFF8-1D017F62DF7C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Sense &amp; Avoid introduction:</a:t>
            </a:r>
          </a:p>
          <a:p>
            <a:r>
              <a:rPr lang="en-US" dirty="0"/>
              <a:t>Context of SAA</a:t>
            </a:r>
          </a:p>
          <a:p>
            <a:r>
              <a:rPr lang="en-US" dirty="0"/>
              <a:t>Actors</a:t>
            </a:r>
          </a:p>
          <a:p>
            <a:r>
              <a:rPr lang="en-US" dirty="0"/>
              <a:t>Reactive Obstacle Avoidance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Problems in Detect &amp; Avoid:</a:t>
            </a:r>
          </a:p>
          <a:p>
            <a:r>
              <a:rPr lang="en-US" dirty="0"/>
              <a:t>Explained as a story</a:t>
            </a:r>
          </a:p>
          <a:p>
            <a:r>
              <a:rPr lang="en-US" dirty="0"/>
              <a:t>Incremental problem definition</a:t>
            </a:r>
          </a:p>
          <a:p>
            <a:endParaRPr lang="en-US" dirty="0"/>
          </a:p>
          <a:p>
            <a:pPr marL="0" indent="0">
              <a:buNone/>
            </a:pPr>
            <a:r>
              <a:rPr lang="en-US" i="1" u="sng" dirty="0"/>
              <a:t>Related work:</a:t>
            </a:r>
          </a:p>
          <a:p>
            <a:r>
              <a:rPr lang="en-US" dirty="0"/>
              <a:t>Movement Automaton</a:t>
            </a:r>
          </a:p>
          <a:p>
            <a:r>
              <a:rPr lang="en-US" dirty="0"/>
              <a:t>Surveillance</a:t>
            </a:r>
          </a:p>
          <a:p>
            <a:r>
              <a:rPr lang="en-US" dirty="0"/>
              <a:t>Navigation</a:t>
            </a:r>
          </a:p>
          <a:p>
            <a:r>
              <a:rPr lang="en-US" dirty="0"/>
              <a:t>Reach set estimation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589F17B-BF94-488D-9241-F40A73EA9F9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B185C7F-A17A-44A0-9701-883B3D50FA9C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/>
              <a:t>Proposed framework:</a:t>
            </a:r>
          </a:p>
          <a:p>
            <a:r>
              <a:rPr lang="en-US"/>
              <a:t>Overview</a:t>
            </a:r>
          </a:p>
          <a:p>
            <a:r>
              <a:rPr lang="en-US"/>
              <a:t>Avoidance Run </a:t>
            </a:r>
          </a:p>
          <a:p>
            <a:r>
              <a:rPr lang="en-US"/>
              <a:t>UTM Implementation</a:t>
            </a:r>
          </a:p>
          <a:p>
            <a:r>
              <a:rPr lang="en-US"/>
              <a:t>Rule Engine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 i="1" u="sng"/>
              <a:t>Simulations:</a:t>
            </a:r>
          </a:p>
          <a:p>
            <a:r>
              <a:rPr lang="en-US"/>
              <a:t>Test Plan</a:t>
            </a:r>
          </a:p>
          <a:p>
            <a:r>
              <a:rPr lang="en-US"/>
              <a:t>Obstacle avoidance</a:t>
            </a:r>
          </a:p>
          <a:p>
            <a:r>
              <a:rPr lang="en-US"/>
              <a:t>Weather avoidance</a:t>
            </a:r>
          </a:p>
          <a:p>
            <a:r>
              <a:rPr lang="en-US"/>
              <a:t>Rules of the Air</a:t>
            </a:r>
          </a:p>
          <a:p>
            <a:r>
              <a:rPr lang="en-US"/>
              <a:t>Cooperative vs. Noncooperative</a:t>
            </a:r>
          </a:p>
          <a:p>
            <a:endParaRPr lang="en-US"/>
          </a:p>
          <a:p>
            <a:pPr marL="0" indent="0">
              <a:buNone/>
            </a:pPr>
            <a:r>
              <a:rPr lang="en-US" i="1" u="sng"/>
              <a:t>Conclusion</a:t>
            </a:r>
            <a:endParaRPr lang="en-US" i="1" u="sng" dirty="0"/>
          </a:p>
        </p:txBody>
      </p:sp>
    </p:spTree>
    <p:extLst>
      <p:ext uri="{BB962C8B-B14F-4D97-AF65-F5344CB8AC3E}">
        <p14:creationId xmlns:p14="http://schemas.microsoft.com/office/powerpoint/2010/main" val="2152874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Intruder: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67E2D92-9DEC-404B-A8C4-F1E79F09094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22476" y="1741980"/>
            <a:ext cx="8899047" cy="55619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77B3929-7EB3-4FD7-9F53-126780D72CAC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576890" y="2701137"/>
            <a:ext cx="8313904" cy="3338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B693D87-6F07-4264-B3A7-C63AFC0B5350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58367" y="1633860"/>
            <a:ext cx="8394666" cy="103619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E462551-B07F-4EF8-8589-29DC77AE4794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347238" y="3210171"/>
            <a:ext cx="8449523" cy="630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[P1] Basic Avoidance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∀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Clasificaiton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function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consisting from Free, Occupied, Unknown sets.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Mission</a:t>
                </a:r>
                <a:r>
                  <a:rPr lang="en-US" dirty="0"/>
                  <a:t> - Assumptions 1-5 are valid.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LiDAR sensor is introduced as source of information.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 </a:t>
                </a:r>
                <a:r>
                  <a:rPr lang="en-US" dirty="0"/>
                  <a:t>- classification function implementation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Flight constraints</a:t>
                </a:r>
                <a:r>
                  <a:rPr lang="en-US" i="1" dirty="0"/>
                  <a:t> </a:t>
                </a:r>
                <a:r>
                  <a:rPr lang="en-US" dirty="0"/>
                  <a:t>- UAS dynamic only.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</a:p>
              <a:p>
                <a:r>
                  <a:rPr lang="en-US" dirty="0"/>
                  <a:t>Navigation Loop Implementation (sec. 6.6.2).</a:t>
                </a:r>
              </a:p>
              <a:p>
                <a:r>
                  <a:rPr lang="en-US" dirty="0"/>
                  <a:t>Avoidance Loop Implementation (sec. 6.6.1).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11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20040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[P2] Intruders Introduction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Sensors</a:t>
                </a:r>
                <a:r>
                  <a:rPr lang="en-US" dirty="0"/>
                  <a:t> - ADS-B added enabling intruder detection.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Sensor fusion</a:t>
                </a:r>
                <a:r>
                  <a:rPr lang="en-US" dirty="0"/>
                  <a:t> - union of obstacle space and individual intruder spaces.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intruder corridors, changing over time.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b="1" i="1" u="sng" dirty="0"/>
                  <a:t>Problems addressed:</a:t>
                </a:r>
                <a:endParaRPr lang="en-US" dirty="0"/>
              </a:p>
              <a:p>
                <a:r>
                  <a:rPr lang="en-US" dirty="0"/>
                  <a:t>Intruder Intersection Models (minimal operation requirements achieved): Linear Intersection Model (app. C.1), Body-volume intersection (app. C.2), Maneuverability uncertainty intersection (app. C.3).</a:t>
                </a:r>
              </a:p>
              <a:p>
                <a:r>
                  <a:rPr lang="en-US" dirty="0"/>
                  <a:t>Flight Corridors 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606" b="-490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[P3] Static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𝑂𝑏𝑠𝑡𝑎𝑐𝑙𝑒𝑀𝑎𝑝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data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fusion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Known world</a:t>
                </a:r>
                <a:r>
                  <a:rPr lang="en-US" dirty="0"/>
                  <a:t> - added restricted space portion evolving over time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added </a:t>
                </a:r>
                <a:r>
                  <a:rPr lang="en-US" i="1" dirty="0"/>
                  <a:t>Obstacle Map </a:t>
                </a:r>
                <a:r>
                  <a:rPr lang="en-US" dirty="0"/>
                  <a:t>(fig. 6.13), </a:t>
                </a:r>
                <a:r>
                  <a:rPr lang="en-US" i="1" dirty="0"/>
                  <a:t>Visibility Rating Concept</a:t>
                </a:r>
                <a:r>
                  <a:rPr lang="en-US" dirty="0"/>
                  <a:t> (fig. 6.12) and </a:t>
                </a:r>
                <a:r>
                  <a:rPr lang="en-US" i="1" dirty="0"/>
                  <a:t>Static Constraints </a:t>
                </a:r>
                <a:r>
                  <a:rPr lang="en-US" dirty="0"/>
                  <a:t>(sec. 6.5.3).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Data fusion </a:t>
                </a:r>
                <a:r>
                  <a:rPr lang="en-US" dirty="0"/>
                  <a:t>- the rating implementation of the data fusion (sec. 6.5.4).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i="1" dirty="0"/>
                  <a:t> </a:t>
                </a:r>
                <a:r>
                  <a:rPr lang="en-US" dirty="0"/>
                  <a:t>- added obstacles and terrain constraints.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added airspace restrictions and geo-fencing/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909" b="-35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	[P4] Dynamic restrictions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𝑑𝑎𝑡𝑎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Information sources</a:t>
                </a:r>
                <a:r>
                  <a:rPr lang="en-US" dirty="0"/>
                  <a:t> - the weather adding </a:t>
                </a:r>
                <a:r>
                  <a:rPr lang="en-US" i="1" dirty="0"/>
                  <a:t>moving constraints  </a:t>
                </a:r>
                <a:r>
                  <a:rPr lang="en-US" dirty="0"/>
                  <a:t>(def. 20) example </a:t>
                </a:r>
                <a:r>
                  <a:rPr lang="en-US" i="1" dirty="0"/>
                  <a:t>Weather Avoidance Case</a:t>
                </a:r>
                <a:r>
                  <a:rPr lang="en-US" dirty="0"/>
                  <a:t> (app. E.1).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Hard constraints</a:t>
                </a:r>
                <a:r>
                  <a:rPr lang="en-US" dirty="0"/>
                  <a:t> - protection zones against severe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constraints</a:t>
                </a:r>
                <a:r>
                  <a:rPr lang="en-US" dirty="0"/>
                  <a:t> - protection zones against mild weather conditions</a:t>
                </a:r>
              </a:p>
              <a:p>
                <a:pPr marL="342900" indent="-342900">
                  <a:buFont typeface="+mj-lt"/>
                  <a:buAutoNum type="arabicPeriod"/>
                </a:pPr>
                <a:endParaRPr lang="en-US" dirty="0"/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sk-SK" dirty="0"/>
              <a:t>	</a:t>
            </a:r>
            <a:r>
              <a:rPr lang="en-US" dirty="0"/>
              <a:t>[P5] Rules of the air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marR="0" indent="0">
                  <a:spcBef>
                    <a:spcPts val="900"/>
                  </a:spcBef>
                  <a:spcAft>
                    <a:spcPts val="900"/>
                  </a:spcAft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m>
                        <m:mPr>
                          <m:plcHide m:val="on"/>
                          <m:mcs>
                            <m:mc>
                              <m:mcPr>
                                <m:count m:val="2"/>
                                <m:mcJc m:val="center"/>
                              </m:mcPr>
                            </m:mc>
                          </m:mcs>
                          <m:ctrlPr>
                            <a:rPr lang="en-US" i="1">
                              <a:latin typeface="Cambria Math" panose="02040503050406030204" pitchFamily="18" charset="0"/>
                              <a:ea typeface="Cambria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mP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𝐾𝑛𝑜𝑤𝑛𝑊𝑜𝑟𝑙𝑑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𝐹𝑟𝑒𝑒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𝑂𝑐𝑐𝑢𝑝𝑖𝑒𝑑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𝑈𝑛𝑘𝑛𝑜𝑤𝑛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)∪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𝑅𝑒𝑠𝑡𝑟𝑖𝑐𝑡𝑒𝑑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=∀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𝑤𝑎𝑦𝑝𝑜𝑖𝑛𝑡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𝑀𝑖𝑠𝑠𝑖𝑜𝑛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are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reachable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𝐿𝑖𝐷𝐴𝑅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𝐴𝐷𝑆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𝑆𝑒𝑛𝑠𝑜𝑟𝐹𝑢𝑠𝑖𝑜𝑛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Advanced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joint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sets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𝐼𝑛𝑓𝑜𝑟𝑚𝑎𝑡𝑖𝑜𝑛𝑆𝑜𝑢𝑟𝑐𝑒𝑠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𝑇𝑒𝑟𝑟𝑎𝑖𝑛𝑀𝑎𝑝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𝑂𝑏𝑠𝑡𝑎𝑐𝑙𝑒𝐷𝑎𝑡𝑎𝑏𝑎𝑠𝑒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</m:e>
                        </m:mr>
                        <m:mr>
                          <m:e/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 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𝐹𝑙𝑖𝑔h𝑡𝑅𝑒𝑠𝑡𝑟𝑖𝑐𝑡𝑖𝑜𝑛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𝑊𝑒𝑎𝑡h𝑒𝑟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𝐷𝑎𝑡𝑎𝐹𝑢𝑠𝑖𝑜𝑛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𝐴𝑑𝑣𝑎𝑛𝑐𝑒𝑑𝑑𝑎𝑡𝑎𝑓𝑢𝑠𝑖𝑜𝑛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𝐻𝐹𝑙𝑖𝑔h𝑡𝐶𝑜𝑛𝑠𝑡𝑟𝑎𝑖𝑛𝑡𝑠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vehicle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dynamic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𝑆𝐹𝑙𝑖𝑔h𝑡𝐶𝑜𝑛𝑠𝑡𝑟𝑎𝑡𝑖𝑛𝑠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airspaces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rules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of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the</m:t>
                            </m:r>
                            <m: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air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𝐻𝑎𝑟𝑑𝐶𝑜𝑛𝑠𝑡𝑟𝑎𝑖𝑛𝑡𝑠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intruder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corridors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terrain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obstacles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,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  <m:mr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𝑆𝑜𝑓𝑡𝑐𝑜𝑛𝑠𝑡𝑟𝑎𝑖𝑛𝑡𝑠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:</m:t>
                            </m:r>
                          </m:e>
                          <m:e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={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protection</m:t>
                            </m:r>
                            <m: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 </m:t>
                            </m:r>
                            <m:r>
                              <m:rPr>
                                <m:sty m:val="p"/>
                              </m:rPr>
                              <a:rPr lang="en-US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zones</m:t>
                            </m:r>
                            <m:r>
                              <a:rPr lang="en-US" i="1">
                                <a:latin typeface="Cambria Math" panose="02040503050406030204" pitchFamily="18" charset="0"/>
                                <a:ea typeface="Cambria" panose="02040503050406030204" pitchFamily="18" charset="0"/>
                                <a:cs typeface="Times New Roman" panose="02020603050405020304" pitchFamily="18" charset="0"/>
                              </a:rPr>
                              <m:t>}</m:t>
                            </m:r>
                          </m:e>
                        </m:mr>
                      </m:m>
                    </m:oMath>
                  </m:oMathPara>
                </a14:m>
                <a:endParaRPr lang="en-US" dirty="0">
                  <a:latin typeface="Cambria" panose="02040503050406030204" pitchFamily="18" charset="0"/>
                  <a:ea typeface="Cambria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+mj-lt"/>
                  <a:buAutoNum type="arabicPeriod"/>
                </a:pPr>
                <a:r>
                  <a:rPr lang="en-US" i="1" u="sng" dirty="0"/>
                  <a:t>Soft flight constraints</a:t>
                </a:r>
                <a:r>
                  <a:rPr lang="en-US" dirty="0"/>
                  <a:t> - different behavior in </a:t>
                </a:r>
                <a:r>
                  <a:rPr lang="en-US" i="1" dirty="0"/>
                  <a:t>airspace classes</a:t>
                </a:r>
                <a:r>
                  <a:rPr lang="en-US" dirty="0"/>
                  <a:t> added, </a:t>
                </a:r>
                <a:r>
                  <a:rPr lang="en-US" i="1" dirty="0"/>
                  <a:t>rules of the air</a:t>
                </a:r>
                <a:r>
                  <a:rPr lang="en-US" dirty="0"/>
                  <a:t> implementation added, introduction in </a:t>
                </a:r>
                <a:r>
                  <a:rPr lang="en-US" i="1" dirty="0"/>
                  <a:t>UTM Implementation</a:t>
                </a:r>
                <a:r>
                  <a:rPr lang="en-US" dirty="0"/>
                  <a:t> (sec. 6.7), </a:t>
                </a:r>
                <a:r>
                  <a:rPr lang="en-US" i="1" dirty="0"/>
                  <a:t>Rule Engine for UAS </a:t>
                </a:r>
                <a:r>
                  <a:rPr lang="en-US" dirty="0"/>
                  <a:t>(sec. 6.8.1) and </a:t>
                </a:r>
                <a:r>
                  <a:rPr lang="en-US" i="1" dirty="0"/>
                  <a:t>Rule Implementation </a:t>
                </a:r>
                <a:r>
                  <a:rPr lang="en-US" dirty="0"/>
                  <a:t>(sec. 6.8.2).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3"/>
                <a:stretch>
                  <a:fillRect l="-455" r="-151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315041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sz="2400" dirty="0"/>
            </a:br>
            <a:br>
              <a:rPr lang="en-US" sz="2400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71792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3941AA-F2D8-4916-89FC-0EEAF54348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75FFAAE-642C-4D06-8514-B28BA95143F4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backstepping algorithm. In American Control Conference, 2000. Proceedings of the 2000, volume 6, pages 4102-4107. IEEE, 2000.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9ECE84-A581-466E-BEC1-D827567DA94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7CC223E-3761-42F3-A04E-D24C1059D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19C41CD-1562-4156-8ADA-D716D3F32F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6676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80E865-697E-483C-9C15-7B0F9C91E3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671C46-A2F7-4EEC-96A2-C7CE5B025268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Bondarev,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  <a:p>
            <a:pPr marL="0" indent="0">
              <a:buNone/>
            </a:pPr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DEF836-2307-442D-8E73-072C3E1A2433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5367C39-2649-4866-9293-9E7C74B61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2294" y="474922"/>
            <a:ext cx="2512347" cy="222399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9C4A3CC-DA7E-4A91-B5BB-1A359C1A76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D90E429-C590-448C-9674-579D139EBE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8042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A49939-478F-4F1D-8081-982054BA270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773B66-802E-4B1A-B711-6AD7BC6B4E2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</a:t>
            </a:r>
            <a:r>
              <a:rPr lang="en-US" sz="1600" dirty="0" err="1"/>
              <a:t>Gardi</a:t>
            </a:r>
            <a:r>
              <a:rPr lang="en-US" sz="1600" dirty="0"/>
              <a:t>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CB0F47-9ECC-4CB2-B249-E3EA1DF3BE44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9824B7-70A2-4D2B-BEC0-59CE331B29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19090E9-97C3-476C-90A4-304C393BC3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0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CBC2FE1-8927-4C44-8AF8-C760FF0247E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67DF0B-6BCE-44B7-8BA3-A16BC12C7FBF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LaValle,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Lindemann.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  <a:p>
            <a:endParaRPr lang="en-US" sz="16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31B32E-F3DD-4B8B-8AF3-9758821AED6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1C945C80-7C86-498A-9202-3DFE4BC11A9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3D214C-8692-4B97-AD3F-B8A5CF9421A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859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" y="1065803"/>
            <a:ext cx="9143999" cy="498475"/>
          </a:xfrm>
        </p:spPr>
        <p:txBody>
          <a:bodyPr/>
          <a:lstStyle/>
          <a:p>
            <a:r>
              <a:rPr lang="en-US" sz="4000" dirty="0">
                <a:latin typeface="Arial monospaced for SAP" panose="020B0609020202030204" pitchFamily="49" charset="0"/>
              </a:rPr>
              <a:t>Proposed Framework: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Overview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Avoidance Run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UTM Implementation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Rule Engine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626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4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B2ED7-4D7F-4CF2-AC3E-58B64C09D59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983428" y="1498706"/>
            <a:ext cx="7177143" cy="3251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3CB90880-D061-4319-86B2-89A2FA206488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453207" y="1745927"/>
            <a:ext cx="8184381" cy="758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FBACFFC-5CC6-478D-B961-94C7A56E772B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85224" y="1682348"/>
            <a:ext cx="8540952" cy="758857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F3AF070D-947B-435E-9685-96DB5C0AC439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218451" y="3323152"/>
            <a:ext cx="8304762" cy="3053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AD3D516-004B-4E58-A3F5-B41CBB0612D6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99048" y="1566988"/>
            <a:ext cx="8345904" cy="1971809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62DFBAA8-D03B-4A1B-90FF-6435EBAD5AE3}"/>
              </a:ext>
            </a:extLst>
          </p:cNvPr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/>
          <a:stretch>
            <a:fillRect/>
          </a:stretch>
        </p:blipFill>
        <p:spPr>
          <a:xfrm>
            <a:off x="130557" y="4122445"/>
            <a:ext cx="8850285" cy="214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401A0E1-B46D-4FF8-8F8A-A83839285182}"/>
              </a:ext>
            </a:extLst>
          </p:cNvPr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318096" y="5160762"/>
            <a:ext cx="8825904" cy="13394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properties (6.4.2)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40C2282-144C-4B56-BE49-B44B2D7AE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332" t="17143" r="36317" b="19343"/>
          <a:stretch/>
        </p:blipFill>
        <p:spPr>
          <a:xfrm>
            <a:off x="530352" y="1341704"/>
            <a:ext cx="4041648" cy="434262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27CB580-DF67-4801-81B7-8D9CE797822B}"/>
              </a:ext>
            </a:extLst>
          </p:cNvPr>
          <p:cNvSpPr txBox="1"/>
          <p:nvPr/>
        </p:nvSpPr>
        <p:spPr>
          <a:xfrm>
            <a:off x="530352" y="5800276"/>
            <a:ext cx="382027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Coverage – the trajectory footprint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6 trajectories 3 unique footprints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D94DA08-25D3-41E1-B237-3B57E03B28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9331" t="17772" r="36790" b="20811"/>
          <a:stretch/>
        </p:blipFill>
        <p:spPr>
          <a:xfrm>
            <a:off x="4572000" y="1341703"/>
            <a:ext cx="4041648" cy="4244455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2900E974-56BC-43E4-AB72-EF912235C09C}"/>
              </a:ext>
            </a:extLst>
          </p:cNvPr>
          <p:cNvSpPr txBox="1"/>
          <p:nvPr/>
        </p:nvSpPr>
        <p:spPr>
          <a:xfrm>
            <a:off x="4572000" y="5753191"/>
            <a:ext cx="426693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Turn ratio – count of turning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2"/>
                </a:solidFill>
              </a:rPr>
              <a:t> Try to minimize turning in reach set !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C1AB4F-3BDF-4DE5-A237-5BE2B9E77F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Property based approximations (6.4.3)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9852A4-3207-4659-963E-B6F76E34C59D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48640" y="1193483"/>
            <a:ext cx="8046720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dirty="0"/>
              <a:t>Get the </a:t>
            </a:r>
          </a:p>
          <a:p>
            <a:pPr marL="0" indent="0">
              <a:buNone/>
            </a:pPr>
            <a:r>
              <a:rPr lang="en-US" sz="2800" dirty="0"/>
              <a:t>	minimal </a:t>
            </a:r>
          </a:p>
          <a:p>
            <a:pPr marL="0" indent="0">
              <a:buNone/>
            </a:pPr>
            <a:r>
              <a:rPr lang="en-US" sz="2800" b="1" i="1" dirty="0"/>
              <a:t>			</a:t>
            </a:r>
            <a:r>
              <a:rPr lang="en-US" sz="2800" b="1" i="1" u="sng" dirty="0"/>
              <a:t>discrete trajectory set</a:t>
            </a:r>
            <a:r>
              <a:rPr lang="en-US" sz="2800" dirty="0"/>
              <a:t> (RSA)</a:t>
            </a:r>
          </a:p>
          <a:p>
            <a:pPr marL="0" indent="0">
              <a:buNone/>
            </a:pPr>
            <a:r>
              <a:rPr lang="en-US" sz="2800" dirty="0"/>
              <a:t>				covering </a:t>
            </a:r>
          </a:p>
          <a:p>
            <a:pPr marL="0" indent="0">
              <a:buNone/>
            </a:pPr>
            <a:r>
              <a:rPr lang="en-US" sz="2800" b="1" i="1" dirty="0"/>
              <a:t>					</a:t>
            </a:r>
            <a:r>
              <a:rPr lang="en-US" sz="2800" b="1" i="1" u="sng" dirty="0"/>
              <a:t>all possible maneuvers</a:t>
            </a:r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AEB116-10E6-4B17-A772-4A370F8C2CA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EA9F625-CB31-4606-8759-B770ECAB25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9560" t="17062" r="36542" b="18877"/>
          <a:stretch/>
        </p:blipFill>
        <p:spPr>
          <a:xfrm>
            <a:off x="530352" y="3623418"/>
            <a:ext cx="2341548" cy="2563739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C16D2C8F-137C-4D09-BA62-3517DC5CD80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8470" t="17275" r="36221" b="20586"/>
          <a:stretch/>
        </p:blipFill>
        <p:spPr>
          <a:xfrm>
            <a:off x="6178609" y="3597780"/>
            <a:ext cx="2416751" cy="2486826"/>
          </a:xfrm>
          <a:prstGeom prst="rect">
            <a:avLst/>
          </a:prstGeom>
        </p:spPr>
      </p:pic>
      <p:sp>
        <p:nvSpPr>
          <p:cNvPr id="7" name="Arrow: Right 6">
            <a:extLst>
              <a:ext uri="{FF2B5EF4-FFF2-40B4-BE49-F238E27FC236}">
                <a16:creationId xmlns:a16="http://schemas.microsoft.com/office/drawing/2014/main" id="{F6AB0491-339F-4708-ACA7-F5D3DF8EFF8C}"/>
              </a:ext>
            </a:extLst>
          </p:cNvPr>
          <p:cNvSpPr/>
          <p:nvPr/>
        </p:nvSpPr>
        <p:spPr>
          <a:xfrm>
            <a:off x="3264492" y="4139416"/>
            <a:ext cx="3461047" cy="1283910"/>
          </a:xfrm>
          <a:prstGeom prst="rightArrow">
            <a:avLst/>
          </a:prstGeom>
          <a:solidFill>
            <a:srgbClr val="EB2819"/>
          </a:solidFill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1"/>
                </a:solidFill>
              </a:rPr>
              <a:t>Reach set Approximation</a:t>
            </a:r>
          </a:p>
          <a:p>
            <a:pPr algn="ctr"/>
            <a:r>
              <a:rPr lang="en-US" dirty="0">
                <a:solidFill>
                  <a:schemeClr val="bg1"/>
                </a:solidFill>
              </a:rPr>
              <a:t>Calculation Process (6.4.3)</a:t>
            </a:r>
          </a:p>
        </p:txBody>
      </p:sp>
    </p:spTree>
    <p:extLst>
      <p:ext uri="{BB962C8B-B14F-4D97-AF65-F5344CB8AC3E}">
        <p14:creationId xmlns:p14="http://schemas.microsoft.com/office/powerpoint/2010/main" val="33367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 1/2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Coverage-maximizing RSA (6.4.4)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coverage rate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intruder/obstacle avoidance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Turn-minimizing RSA 	(6.4.5)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high smoothness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Non-controlled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5246B281-DFB6-434B-BD59-2AD82C0B606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7010" t="16145" r="18941" b="16366"/>
          <a:stretch/>
        </p:blipFill>
        <p:spPr>
          <a:xfrm>
            <a:off x="1112478" y="1204448"/>
            <a:ext cx="2766843" cy="225938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97C26A45-A12D-40BF-BACA-452150A9A0A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6501" t="13654" r="18711" b="15564"/>
          <a:stretch/>
        </p:blipFill>
        <p:spPr>
          <a:xfrm>
            <a:off x="1171200" y="3864189"/>
            <a:ext cx="2649398" cy="2190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99965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DB0F68-D035-4E89-9822-2D5D584244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Developed Reach set Approximations	 2/2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B2E788-890C-48AA-AF50-1362D4FBDE78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D6B106A2-F04E-43B6-B035-EE09FB2184A2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Combined RSA (6.4.7)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TM + CM RSA combination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avoidance/navigation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 in case of </a:t>
            </a:r>
            <a:r>
              <a:rPr lang="en-US" dirty="0"/>
              <a:t>	</a:t>
            </a:r>
            <a:r>
              <a:rPr lang="en-US" i="1" u="sng" dirty="0"/>
              <a:t>Emergency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8984DC84-4CD6-46D7-957B-FA5D7A07C515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ACAS-like RSA (6.4.6)</a:t>
            </a:r>
          </a:p>
          <a:p>
            <a:r>
              <a:rPr lang="en-US" dirty="0"/>
              <a:t>Contains trajectories with: 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ACAS behavior</a:t>
            </a:r>
          </a:p>
          <a:p>
            <a:r>
              <a:rPr lang="en-US" dirty="0"/>
              <a:t>Useful for: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Navigation/UTM Resolutions</a:t>
            </a:r>
          </a:p>
          <a:p>
            <a:r>
              <a:rPr lang="en-US" dirty="0"/>
              <a:t>In:</a:t>
            </a:r>
            <a:br>
              <a:rPr lang="en-US" dirty="0"/>
            </a:br>
            <a:r>
              <a:rPr lang="en-US" dirty="0"/>
              <a:t>	</a:t>
            </a:r>
            <a:r>
              <a:rPr lang="en-US" i="1" u="sng" dirty="0"/>
              <a:t>Controlled airspace</a:t>
            </a:r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20BC4FA-A961-4A99-BCD3-662AFC15FC4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504" t="14286" r="18283" b="15292"/>
          <a:stretch/>
        </p:blipFill>
        <p:spPr>
          <a:xfrm>
            <a:off x="1112478" y="1263952"/>
            <a:ext cx="2766843" cy="213094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1BABDF-65FF-4059-9A14-52B1B1D25AE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79" t="9252" r="20508" b="14744"/>
          <a:stretch/>
        </p:blipFill>
        <p:spPr>
          <a:xfrm>
            <a:off x="1193595" y="3802427"/>
            <a:ext cx="2604607" cy="24257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84642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/>
          <p:cNvPicPr>
            <a:picLocks noGrp="1" noChangeAspect="1"/>
          </p:cNvPicPr>
          <p:nvPr>
            <p:ph sz="quarter" idx="1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/>
          <p:cNvPicPr>
            <a:picLocks noGrp="1" noChangeAspect="1"/>
          </p:cNvPicPr>
          <p:nvPr>
            <p:ph sz="quarter" idx="1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/>
          <p:cNvPicPr>
            <a:picLocks noGrp="1" noChangeAspect="1"/>
          </p:cNvPicPr>
          <p:nvPr>
            <p:ph sz="quarter" idx="15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/>
          <p:cNvPicPr>
            <a:picLocks noGrp="1" noChangeAspect="1"/>
          </p:cNvPicPr>
          <p:nvPr>
            <p:ph sz="quarter" idx="16"/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C48D481-D438-4BC0-9F00-D2FAB1ED8E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1463B3-3C3C-4A37-9A17-EED5F498A217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2" descr="Image result for quadcopter icon free">
            <a:extLst>
              <a:ext uri="{FF2B5EF4-FFF2-40B4-BE49-F238E27FC236}">
                <a16:creationId xmlns:a16="http://schemas.microsoft.com/office/drawing/2014/main" id="{AF6EC7A7-805C-4ED9-9E92-325D7991FC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3758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93E9DE6E-1A0D-4DC0-A599-23DE64AC0A83}"/>
              </a:ext>
            </a:extLst>
          </p:cNvPr>
          <p:cNvSpPr/>
          <p:nvPr/>
        </p:nvSpPr>
        <p:spPr>
          <a:xfrm>
            <a:off x="-1479177" y="2566476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7" name="Picture 4" descr="Image result for coast icon">
            <a:extLst>
              <a:ext uri="{FF2B5EF4-FFF2-40B4-BE49-F238E27FC236}">
                <a16:creationId xmlns:a16="http://schemas.microsoft.com/office/drawing/2014/main" id="{2864BD36-5988-47CB-A658-67CB7B010A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D7376A53-A121-4ACB-8532-54193040BB12}"/>
              </a:ext>
            </a:extLst>
          </p:cNvPr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 </a:t>
            </a:r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obstacle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17F38E10-83D0-446A-B440-01F9A4F368ED}"/>
              </a:ext>
            </a:extLst>
          </p:cNvPr>
          <p:cNvGrpSpPr/>
          <p:nvPr/>
        </p:nvGrpSpPr>
        <p:grpSpPr>
          <a:xfrm>
            <a:off x="4379095" y="717195"/>
            <a:ext cx="4863354" cy="2589050"/>
            <a:chOff x="3871071" y="568844"/>
            <a:chExt cx="4863354" cy="2589050"/>
          </a:xfrm>
        </p:grpSpPr>
        <p:pic>
          <p:nvPicPr>
            <p:cNvPr id="9" name="Picture 12" descr="Image result for bird icon">
              <a:extLst>
                <a:ext uri="{FF2B5EF4-FFF2-40B4-BE49-F238E27FC236}">
                  <a16:creationId xmlns:a16="http://schemas.microsoft.com/office/drawing/2014/main" id="{BD580138-4233-4A89-996B-7F24CFF2ED8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09966" y="568844"/>
              <a:ext cx="2589050" cy="25890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133DEC5A-3ED9-47DE-AB69-CDFF1460318A}"/>
                </a:ext>
              </a:extLst>
            </p:cNvPr>
            <p:cNvSpPr/>
            <p:nvPr/>
          </p:nvSpPr>
          <p:spPr>
            <a:xfrm>
              <a:off x="3871071" y="2469194"/>
              <a:ext cx="4863354" cy="584775"/>
            </a:xfrm>
            <a:prstGeom prst="rect">
              <a:avLst/>
            </a:prstGeom>
            <a:noFill/>
          </p:spPr>
          <p:txBody>
            <a:bodyPr wrap="square" lIns="91440" tIns="45720" rIns="91440" bIns="45720">
              <a:spAutoFit/>
            </a:bodyPr>
            <a:lstStyle/>
            <a:p>
              <a:pPr algn="ctr"/>
              <a:r>
                <a:rPr lang="en-US" sz="3200" b="1" dirty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tx2"/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Adversary</a:t>
              </a:r>
              <a:endParaRPr lang="en-US" sz="2800" b="1" cap="none" spc="0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endParaRPr>
            </a:p>
          </p:txBody>
        </p:sp>
      </p:grpSp>
      <p:pic>
        <p:nvPicPr>
          <p:cNvPr id="11" name="Picture 16" descr="Image result for plane icon">
            <a:extLst>
              <a:ext uri="{FF2B5EF4-FFF2-40B4-BE49-F238E27FC236}">
                <a16:creationId xmlns:a16="http://schemas.microsoft.com/office/drawing/2014/main" id="{B671405B-A3D0-42F6-849E-55CEB75CA2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263" y="3202320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D1BA41A0-EF31-479F-98B8-552FCDBFBCD0}"/>
              </a:ext>
            </a:extLst>
          </p:cNvPr>
          <p:cNvSpPr/>
          <p:nvPr/>
        </p:nvSpPr>
        <p:spPr>
          <a:xfrm>
            <a:off x="-10874" y="5137420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tx2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tx2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828914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Left Arrow 8">
            <a:extLst>
              <a:ext uri="{FF2B5EF4-FFF2-40B4-BE49-F238E27FC236}">
                <a16:creationId xmlns:a16="http://schemas.microsoft.com/office/drawing/2014/main" id="{D147CFA8-A8A3-4C14-B981-7EAA6F6B2EA5}"/>
              </a:ext>
            </a:extLst>
          </p:cNvPr>
          <p:cNvSpPr/>
          <p:nvPr/>
        </p:nvSpPr>
        <p:spPr>
          <a:xfrm rot="10800000">
            <a:off x="4936141" y="1949502"/>
            <a:ext cx="2281954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D3CB3-9864-40D0-B6AE-BD8593BB8A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br>
              <a:rPr lang="en-US" sz="3600" dirty="0"/>
            </a:br>
            <a:endParaRPr lang="en-US" dirty="0"/>
          </a:p>
        </p:txBody>
      </p:sp>
      <p:pic>
        <p:nvPicPr>
          <p:cNvPr id="7" name="Picture 2" descr="Image result for quadcopter icon free">
            <a:extLst>
              <a:ext uri="{FF2B5EF4-FFF2-40B4-BE49-F238E27FC236}">
                <a16:creationId xmlns:a16="http://schemas.microsoft.com/office/drawing/2014/main" id="{104D2ED6-F4DE-4535-9C60-4813DEBF80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5914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/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8" name="Rounded Rectangle 18">
                <a:extLst>
                  <a:ext uri="{FF2B5EF4-FFF2-40B4-BE49-F238E27FC236}">
                    <a16:creationId xmlns:a16="http://schemas.microsoft.com/office/drawing/2014/main" id="{B8E7AFCB-8DB7-4959-B26E-AC60AC3E30F9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722603"/>
                <a:ext cx="1755972" cy="914400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/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9" name="Rounded Rectangle 19">
                <a:extLst>
                  <a:ext uri="{FF2B5EF4-FFF2-40B4-BE49-F238E27FC236}">
                    <a16:creationId xmlns:a16="http://schemas.microsoft.com/office/drawing/2014/main" id="{D76986B8-0643-4498-A2B7-B6E7C9EB5F7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5314118"/>
                <a:ext cx="1755972" cy="914400"/>
              </a:xfrm>
              <a:prstGeom prst="roundRect">
                <a:avLst/>
              </a:prstGeom>
              <a:blipFill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/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0" name="Rounded Rectangle 20">
                <a:extLst>
                  <a:ext uri="{FF2B5EF4-FFF2-40B4-BE49-F238E27FC236}">
                    <a16:creationId xmlns:a16="http://schemas.microsoft.com/office/drawing/2014/main" id="{2B6CB181-5AD6-4C0E-8146-72A1E9F4FEA0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5314118"/>
                <a:ext cx="1755972" cy="914400"/>
              </a:xfrm>
              <a:prstGeom prst="roundRect">
                <a:avLst/>
              </a:prstGeom>
              <a:blipFill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Down Arrow 6">
            <a:extLst>
              <a:ext uri="{FF2B5EF4-FFF2-40B4-BE49-F238E27FC236}">
                <a16:creationId xmlns:a16="http://schemas.microsoft.com/office/drawing/2014/main" id="{F60CC83A-A03B-465D-965D-8C8D5C4FD0B5}"/>
              </a:ext>
            </a:extLst>
          </p:cNvPr>
          <p:cNvSpPr/>
          <p:nvPr/>
        </p:nvSpPr>
        <p:spPr>
          <a:xfrm>
            <a:off x="7930194" y="2671400"/>
            <a:ext cx="339865" cy="2642718"/>
          </a:xfrm>
          <a:prstGeom prst="down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2" name="Left Arrow 8">
            <a:extLst>
              <a:ext uri="{FF2B5EF4-FFF2-40B4-BE49-F238E27FC236}">
                <a16:creationId xmlns:a16="http://schemas.microsoft.com/office/drawing/2014/main" id="{EB719023-1007-445D-AB7D-1E3F44794152}"/>
              </a:ext>
            </a:extLst>
          </p:cNvPr>
          <p:cNvSpPr/>
          <p:nvPr/>
        </p:nvSpPr>
        <p:spPr>
          <a:xfrm>
            <a:off x="2371724" y="5558233"/>
            <a:ext cx="4676775" cy="426170"/>
          </a:xfrm>
          <a:prstGeom prst="leftArrow">
            <a:avLst/>
          </a:prstGeom>
          <a:solidFill>
            <a:srgbClr val="00B050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3" name="Pie 10">
            <a:extLst>
              <a:ext uri="{FF2B5EF4-FFF2-40B4-BE49-F238E27FC236}">
                <a16:creationId xmlns:a16="http://schemas.microsoft.com/office/drawing/2014/main" id="{A7DA85AC-931B-4793-85EE-C7117C831D74}"/>
              </a:ext>
            </a:extLst>
          </p:cNvPr>
          <p:cNvSpPr/>
          <p:nvPr/>
        </p:nvSpPr>
        <p:spPr>
          <a:xfrm>
            <a:off x="-1157836" y="12735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5" name="Curved Up Arrow 15">
            <a:extLst>
              <a:ext uri="{FF2B5EF4-FFF2-40B4-BE49-F238E27FC236}">
                <a16:creationId xmlns:a16="http://schemas.microsoft.com/office/drawing/2014/main" id="{0802F6AB-3C8A-469B-A189-DEA17CDB1423}"/>
              </a:ext>
            </a:extLst>
          </p:cNvPr>
          <p:cNvSpPr/>
          <p:nvPr/>
        </p:nvSpPr>
        <p:spPr>
          <a:xfrm>
            <a:off x="1108609" y="2637003"/>
            <a:ext cx="6929479" cy="1285250"/>
          </a:xfrm>
          <a:prstGeom prst="curvedUpArrow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&gt;Calculated Avoidance</a:t>
            </a:r>
            <a:r>
              <a:rPr kumimoji="0" lang="en-US" sz="1800" b="1" i="1" u="sng" strike="noStrike" kern="1200" cap="none" spc="0" normalizeH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r>
              <a:rPr kumimoji="0" lang="en-US" sz="1800" b="1" i="1" u="sng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&lt;</a:t>
            </a:r>
          </a:p>
        </p:txBody>
      </p:sp>
      <p:sp>
        <p:nvSpPr>
          <p:cNvPr id="16" name="Rounded Rectangular Callout 22">
            <a:extLst>
              <a:ext uri="{FF2B5EF4-FFF2-40B4-BE49-F238E27FC236}">
                <a16:creationId xmlns:a16="http://schemas.microsoft.com/office/drawing/2014/main" id="{3958F5D5-519C-46B8-B899-5BBBD3F1C25F}"/>
              </a:ext>
            </a:extLst>
          </p:cNvPr>
          <p:cNvSpPr/>
          <p:nvPr/>
        </p:nvSpPr>
        <p:spPr>
          <a:xfrm>
            <a:off x="619530" y="41316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0" name="Left Arrow 8">
            <a:extLst>
              <a:ext uri="{FF2B5EF4-FFF2-40B4-BE49-F238E27FC236}">
                <a16:creationId xmlns:a16="http://schemas.microsoft.com/office/drawing/2014/main" id="{02C42791-A9FA-43D6-A5E1-AB00B50FE1FA}"/>
              </a:ext>
            </a:extLst>
          </p:cNvPr>
          <p:cNvSpPr/>
          <p:nvPr/>
        </p:nvSpPr>
        <p:spPr>
          <a:xfrm rot="10800000">
            <a:off x="4955191" y="1978077"/>
            <a:ext cx="2204911" cy="426170"/>
          </a:xfrm>
          <a:prstGeom prst="leftArrow">
            <a:avLst/>
          </a:prstGeom>
          <a:solidFill>
            <a:schemeClr val="tx2"/>
          </a:solidFill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4" name="7-Point Star 11">
            <a:extLst>
              <a:ext uri="{FF2B5EF4-FFF2-40B4-BE49-F238E27FC236}">
                <a16:creationId xmlns:a16="http://schemas.microsoft.com/office/drawing/2014/main" id="{A39A05A8-233C-469F-ADA1-054B74DAD78D}"/>
              </a:ext>
            </a:extLst>
          </p:cNvPr>
          <p:cNvSpPr/>
          <p:nvPr/>
        </p:nvSpPr>
        <p:spPr>
          <a:xfrm>
            <a:off x="4084822" y="1489963"/>
            <a:ext cx="1982548" cy="1181437"/>
          </a:xfrm>
          <a:prstGeom prst="star7">
            <a:avLst/>
          </a:prstGeom>
          <a:solidFill>
            <a:schemeClr val="tx2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21" name="Multiplication Sign 20">
            <a:extLst>
              <a:ext uri="{FF2B5EF4-FFF2-40B4-BE49-F238E27FC236}">
                <a16:creationId xmlns:a16="http://schemas.microsoft.com/office/drawing/2014/main" id="{BE5C1A12-91C9-4B1D-8617-CA3D62D0A4E7}"/>
              </a:ext>
            </a:extLst>
          </p:cNvPr>
          <p:cNvSpPr/>
          <p:nvPr/>
        </p:nvSpPr>
        <p:spPr>
          <a:xfrm>
            <a:off x="6050567" y="1857618"/>
            <a:ext cx="797402" cy="663007"/>
          </a:xfrm>
          <a:prstGeom prst="mathMultiply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23" name="Rounded Rectangular Callout 22">
            <a:extLst>
              <a:ext uri="{FF2B5EF4-FFF2-40B4-BE49-F238E27FC236}">
                <a16:creationId xmlns:a16="http://schemas.microsoft.com/office/drawing/2014/main" id="{50DAB216-E4CA-4794-A597-3E63A1EDDB81}"/>
              </a:ext>
            </a:extLst>
          </p:cNvPr>
          <p:cNvSpPr/>
          <p:nvPr/>
        </p:nvSpPr>
        <p:spPr>
          <a:xfrm>
            <a:off x="4406113" y="1527366"/>
            <a:ext cx="2539243" cy="952187"/>
          </a:xfrm>
          <a:prstGeom prst="wedgeRoundRectCallout">
            <a:avLst>
              <a:gd name="adj1" fmla="val 51462"/>
              <a:gd name="adj2" fmla="val 129663"/>
              <a:gd name="adj3" fmla="val 16667"/>
            </a:avLst>
          </a:prstGeom>
          <a:solidFill>
            <a:srgbClr val="00B050"/>
          </a:solidFill>
          <a:ln>
            <a:solidFill>
              <a:srgbClr val="008000"/>
            </a:solidFill>
          </a:ln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Follow avoidance</a:t>
            </a:r>
            <a:r>
              <a:rPr kumimoji="0" lang="en-US" sz="1800" b="0" i="0" u="none" strike="noStrike" kern="1200" cap="none" spc="0" normalizeH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path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F2BD14D3-2885-428A-A837-FB4C80A8C637}"/>
              </a:ext>
            </a:extLst>
          </p:cNvPr>
          <p:cNvSpPr/>
          <p:nvPr/>
        </p:nvSpPr>
        <p:spPr>
          <a:xfrm>
            <a:off x="373536" y="32319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  <p:sp>
        <p:nvSpPr>
          <p:cNvPr id="25" name="Slide Number Placeholder 3">
            <a:extLst>
              <a:ext uri="{FF2B5EF4-FFF2-40B4-BE49-F238E27FC236}">
                <a16:creationId xmlns:a16="http://schemas.microsoft.com/office/drawing/2014/main" id="{1887E2EB-79DE-4EE5-A035-A7E0C96648AD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06412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5" grpId="0" animBg="1"/>
      <p:bldP spid="16" grpId="0" animBg="1"/>
      <p:bldP spid="16" grpId="1" animBg="1"/>
      <p:bldP spid="20" grpId="0" animBg="1"/>
      <p:bldP spid="20" grpId="1" animBg="1"/>
      <p:bldP spid="14" grpId="0" animBg="1"/>
      <p:bldP spid="14" grpId="1" animBg="1"/>
      <p:bldP spid="21" grpId="0" animBg="1"/>
      <p:bldP spid="21" grpId="1" animBg="1"/>
      <p:bldP spid="23" grpId="0" animBg="1"/>
      <p:bldP spid="17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A9B96B-F03C-4682-874C-80372816E7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A56984C-6C09-43A3-9B94-3414880A11C7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Contributions:</a:t>
            </a:r>
          </a:p>
          <a:p>
            <a:r>
              <a:rPr lang="en-US" dirty="0"/>
              <a:t>Reach Set Approximation methods</a:t>
            </a:r>
          </a:p>
          <a:p>
            <a:r>
              <a:rPr lang="en-US" dirty="0"/>
              <a:t>Scalable navigation algorithm</a:t>
            </a:r>
          </a:p>
          <a:p>
            <a:r>
              <a:rPr lang="en-US" dirty="0"/>
              <a:t>Portable D&amp;A solution</a:t>
            </a:r>
          </a:p>
          <a:p>
            <a:endParaRPr lang="en-US" dirty="0"/>
          </a:p>
          <a:p>
            <a:r>
              <a:rPr lang="en-US" dirty="0"/>
              <a:t>UTM services for phase II. &amp; III.</a:t>
            </a:r>
          </a:p>
          <a:p>
            <a:r>
              <a:rPr lang="en-US" dirty="0"/>
              <a:t>Set of test scenarios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063A3ED-33C6-4186-8C29-1F13D7F2A81E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CDC38E4B-4920-461A-864C-9C297752467F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Reach Set Approximation:</a:t>
            </a:r>
          </a:p>
          <a:p>
            <a:r>
              <a:rPr lang="en-US" dirty="0"/>
              <a:t>Reach set approximated as </a:t>
            </a:r>
            <a:br>
              <a:rPr lang="en-US" dirty="0"/>
            </a:br>
            <a:r>
              <a:rPr lang="en-US" i="1" u="sng" dirty="0"/>
              <a:t>a set of discrete trajectories</a:t>
            </a:r>
          </a:p>
          <a:p>
            <a:r>
              <a:rPr lang="en-US" dirty="0"/>
              <a:t>Relationship between trajectories and operational space - </a:t>
            </a:r>
            <a:r>
              <a:rPr lang="en-US" i="1" u="sng" dirty="0"/>
              <a:t>coverage</a:t>
            </a:r>
          </a:p>
          <a:p>
            <a:r>
              <a:rPr lang="en-US" dirty="0"/>
              <a:t>Minimal reach set representation</a:t>
            </a:r>
          </a:p>
          <a:p>
            <a:r>
              <a:rPr lang="en-US" dirty="0"/>
              <a:t>Behavior encoded in Reach set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D75739-EB5A-4F1E-A3CD-92DD4569462F}"/>
              </a:ext>
            </a:extLst>
          </p:cNvPr>
          <p:cNvSpPr>
            <a:spLocks noGrp="1"/>
          </p:cNvSpPr>
          <p:nvPr>
            <p:ph sz="quarter" idx="15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avoidance capabilities:</a:t>
            </a:r>
          </a:p>
          <a:p>
            <a:r>
              <a:rPr lang="en-US" dirty="0"/>
              <a:t>Static obstacles a</a:t>
            </a:r>
          </a:p>
          <a:p>
            <a:r>
              <a:rPr lang="en-US" dirty="0"/>
              <a:t>(Non-)cooperative intruders</a:t>
            </a:r>
          </a:p>
          <a:p>
            <a:r>
              <a:rPr lang="en-US" dirty="0"/>
              <a:t>Geo-fenced areas</a:t>
            </a:r>
          </a:p>
          <a:p>
            <a:r>
              <a:rPr lang="en-US" dirty="0"/>
              <a:t>Weather threats</a:t>
            </a:r>
          </a:p>
          <a:p>
            <a:endParaRPr lang="en-US" dirty="0"/>
          </a:p>
          <a:p>
            <a:r>
              <a:rPr lang="en-US" dirty="0"/>
              <a:t>UTM Resolutions (Rule engine)</a:t>
            </a:r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1FFDA19D-8D31-4199-9261-0D05BFD34BB2}"/>
              </a:ext>
            </a:extLst>
          </p:cNvPr>
          <p:cNvSpPr>
            <a:spLocks noGrp="1"/>
          </p:cNvSpPr>
          <p:nvPr>
            <p:ph sz="quarter" idx="16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i="1" u="sng" dirty="0"/>
              <a:t>Approach reusability/portability:</a:t>
            </a:r>
          </a:p>
          <a:p>
            <a:r>
              <a:rPr lang="en-US" dirty="0"/>
              <a:t>Abstract data fusion procedure</a:t>
            </a:r>
          </a:p>
          <a:p>
            <a:r>
              <a:rPr lang="en-US" dirty="0"/>
              <a:t>Control interface as discrete command chain (movements)</a:t>
            </a:r>
          </a:p>
          <a:p>
            <a:endParaRPr lang="en-US" dirty="0"/>
          </a:p>
          <a:p>
            <a:r>
              <a:rPr lang="en-US" dirty="0"/>
              <a:t>Events &amp; decision making</a:t>
            </a:r>
          </a:p>
          <a:p>
            <a:r>
              <a:rPr lang="en-US"/>
              <a:t>UTM services definition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6844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00.3"/>
  <p:tag name="ORIGINALWIDTH" val="3532.05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0}&#10; \begin{equation}\label{eq:simple3dStatevector}&#10;  state = \left [ x,y,z, roll, pitch, yaw \right]^T&#10; \end{equation}&#10; &#10; \setcounter{chapter}{6}&#10; \setcounter{equation}{1}&#10; \begin{equation}\label{eq:simple3dInputVector}&#10;  input = \left [ v, \omega_{roll}, \omega_{pitch},\omega_{yaw}\right ]^T&#10; \end{equation}&#10; &#10; \setcounter{chapter}{6}&#10; \setcounter{equation}{3}&#10; \begin{equation}\label{eq:UASNonlinearModelSimple}&#10;  \begin{aligned}&#10;   \frac{\text{d} x}{\text{d} time} &amp;= v\cos(pitch)\cos(yaw);\\&#10;   \frac{\text{d} y}{\text{d} time} &amp;= v\cos(pitch)\sin(yaw);\\&#10;   \frac{\text{d} z}{\text{d} time} &amp;= -v\sin(pitch);\\&#10;  \end{aligned}\\\quad\quad&#10;  \begin{aligned}&#10;   \frac{\text{d} roll}{\text{d} time} &amp;= \omega_{roll};\\&#10;   \frac{\text{d} pitch}{\text{d} time} &amp;= \omega_{pitch};\\&#10;   \frac{\text{d} yaw}{\text{d} time} &amp;= \omega_{yaw};\\&#10;  \end{aligned}&#10; \end{equation}&#10;&#10;&#10;&#10;\end{document}"/>
  <p:tag name="IGUANATEXSIZE" val="20"/>
  <p:tag name="IGUANATEXCURSOR" val="435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027.74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0}&#10; \begin{equation}\label{eq:OurMovementSet}&#10;        Movement Set= \left\{&#10;        \begin{gathered}&#10;            Straight, Left,Right, Up, Down,\\&#10;            Down Left, Down Right,  Up Left,   Up Right&#10;        \end{gathered}&#10;        \right\}&#10;    \end{equation}&#10;&#10;&#10;&#10;\end{document}"/>
  <p:tag name="IGUANATEXSIZE" val="20"/>
  <p:tag name="IGUANATEXCURSOR" val="374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73.4533"/>
  <p:tag name="ORIGINALWIDTH" val="4203.225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1}&#10; \begin{equation}\label{eq:ourBuffer}&#10;  Buffer = \left\{&#10;     movement(j):&#10;     \begin{aligned}&#10;      &amp;movement(j)\in Movement Set (eq. 6.11),\\&#10;      &amp; j \in 1\dots n, n \in N^+&#10;     \end{aligned}&#10;    \right\}&#10; \end{equation}&#10;&#10;&#10;&#10;\end{document}"/>
  <p:tag name="IGUANATEXSIZE" val="20"/>
  <p:tag name="IGUANATEXCURSOR" val="3709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2.812"/>
  <p:tag name="ORIGINALWIDTH" val="4086.989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2} &#10; \begin{equation}\label{eq:ourTrajectoryEvolution}&#10;  \begin{aligned}&#10;  T&amp;rajectory(state(0),Buffer)=\\&#10;   &amp;\left\{&#10;   \begin{aligned}&#10;    state(0) &amp;= state(0),\\&#10;    state(1) &amp;= apply Movement\left(state(0), movement(1)\right),  \\&#10;    state(2) &amp;= apply Movement\left(state(1), movement(2)\right),  \\&#10;     \vdots  &amp;= \vdots\\&#10;    state(n-1) &amp;= apply Movement\left(state(n-2), movement(n-1)\right),  \\&#10;    state(n)   &amp;= apply Movement\left(state(n-1), movement(n)\right)  \\&#10;   \end{aligned}&#10;   \right\}&#10;  \end{aligned}&#10; \end{equation}&#10;&#10;&#10;&#10;\end{document}"/>
  <p:tag name="IGUANATEXSIZE" val="20"/>
  <p:tag name="IGUANATEXCURSOR" val="402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70.3787"/>
  <p:tag name="ORIGINALWIDTH" val="4107.23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9}&#10; \begin{equation}\label{eq:avoidanceGridCellSpace}&#10;    Avoidance Grid = \left\{&#10;         cell_{i,j,k}:&#10;         \begin{aligned}&#10;          &amp; i \in 1 \dots layer Count\\&#10;          &amp; j \in 1 \dots horizontal Count\\&#10;          &amp; k \in 1 \dots vertical Count&#10;         \end{aligned} &#10;                     \right\}&#10; \end{equation}&#10; &#10; \setcounter{chapter}{6}&#10; \setcounter{equation}{20}&#10; \begin{equation}&#10;  \forall cell_{i,j,k}, cell_{m,n,o}:&#10;  \begin{aligned}&#10;      &amp;cell_{i,j,k}\cap cell_{m,n,o} = \varnothing,&#10;      i \neq o \lor j \neq n \lor k \neq o&#10;  \end{aligned}&#10; \end{equation}&#10;&#10;&#10;&#10;\end{document}"/>
  <p:tag name="IGUANATEXSIZE" val="20"/>
  <p:tag name="IGUANATEXCURSOR" val="4061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3.618"/>
  <p:tag name="ORIGINALWIDTH" val="4355.456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14}&#10; \begin{multline}\label{eq:boundedSpaceCell}&#10;        cell.space Portion = \dots\\&#10;            \left \{&#10;                \begin{aligned}&#10;                point&amp; \in \R^3 \text{ where}:\\&#10;                    &amp;\left(\begin{aligned}&#10;                        cell.distance_{start} &amp;&lt;&amp; point.distance &amp;\le&amp; cell.distance_{end},\\&#10;                        cell.horizontal^\circ_{start} &amp;&lt;&amp; point.horizontal^\circ &amp;\le&amp;  cell.horizontal^\circ_{end},\\&#10;                        cell.vertical^\circ_{start} &amp;&lt;&amp; point.vertical^\circ &amp;\le&amp; cell.vertical^\circ_{end}\\&#10;                    \end{aligned}\right)&#10;                \end{aligned}&#10;            \right\}&#10;    \end{multline}&#10;&#10;&#10;&#10;\end{document}"/>
  <p:tag name="IGUANATEXSIZE" val="20"/>
  <p:tag name="IGUANATEXCURSOR" val="4144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59.1675"/>
  <p:tag name="ORIGINALWIDTH" val="4343.457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6}&#10; \setcounter{equation}{22}&#10; \begin{equation}\label{eq:ReachSetDefinitionDiscrete}&#10;             ReachSet(\tau,time_0,state_0)=\left\{Trajectory(state_0,buffer):&#10;             \begin{gathered}&#10;                \text{duration}(buffer)\\ \le\\ (time_0-\tau)&#10;             \end{gathered}\right\}&#10;        \end{equation}&#10;   &#10;&#10;&#10;&#10;\end{document}"/>
  <p:tag name="IGUANATEXSIZE" val="20"/>
  <p:tag name="IGUANATEXCURSOR" val="3770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73.7158"/>
  <p:tag name="ORIGINALWIDTH" val="4379.453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9}&#10;\begin{equation}\label{eq:spaceCassificationFunction}&#10;        SpaceClassification: y \in \emph{Space} \mapsto s \in \{Free, Restricted, Occupied, Uncertain \}&#10;    \end{equation}&#10;&#10;&#10;&#10;\end{document}"/>
  <p:tag name="IGUANATEXSIZE" val="20"/>
  <p:tag name="IGUANATEXCURSOR" val="3635"/>
  <p:tag name="TRANSPARENCY" val="True"/>
  <p:tag name="FILENAME" val=""/>
  <p:tag name="LATEXENGINEID" val="0"/>
  <p:tag name="TEMPFOLDER" val="D:\Latex\"/>
  <p:tag name="LATEXFORMHEIGHT" val="312"/>
  <p:tag name="LATEXFORMWIDTH" val="384"/>
  <p:tag name="LATEXFORMWRAP" val="True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43.045"/>
  <p:tag name="ORIGINALWIDTH" val="4091.489"/>
  <p:tag name="LATEXADDIN" val="\documentclass{report}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\setcounter{chapter}{4}&#10; \setcounter{equation}{18}&#10; \begin{equation}\label{eq:DataFusionFunction}&#10;        DataFusion:&#10;        \left[&#10;        \begin{aligned}&#10;            &amp;InformationSource_1 \times\\&#10;            &amp;InformationSource_2 \times\\&#10;            &amp;\times\dots\times\\&#10;            &amp;InformationSource_l \times\\&#10;            &amp;SensorFusion(\dots)\times\\&#10;            &amp;Weather(\dots)\\&#10;            &amp;position\times\\&#10;            &amp;\textit{fixed time }t_{fix}\times\\&#10;            &amp;dataFusionParameters&#10;        \end{aligned}&#10;        \right]&#10;        \to &#10;        \begin{cases}&#10;            Free(t_{fix})\\&#10;            Occupied(t_{fix})\\&#10;            Restricted(t_{fix})\\&#10;            Uncertain(t_{fix})&#10;        \end{cases}&#10;    \end{equation}&#10;&#10;&#10;&#10;\end{document}"/>
  <p:tag name="IGUANATEXSIZE" val="20"/>
  <p:tag name="IGUANATEXCURSOR" val="4056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09.9362"/>
  <p:tag name="ORIGINALWIDTH" val="4131.23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5}&#10; \begin{equation}\label{eq:missionAbstractSet}&#10;        Mission = \left\{&#10;        \begin{aligned}&#10;            &amp;waypoint_1, waypoint_2, \dots,waypoint_m:\\&#10;            &amp;\forall_{i=1\dots m} waypoint_i \in  Space&#10;        \end{aligned}&#10;        \right\}, \quad m\in\N^{+},m\ge2&#10;    \end{equation}&#10;&#10;&#10;&#10;\end{document}"/>
  <p:tag name="IGUANATEXSIZE" val="20"/>
  <p:tag name="IGUANATEXCURSOR" val="3773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10.4612"/>
  <p:tag name="ORIGINALWIDTH" val="4158.23"/>
  <p:tag name="LATEXADDIN" val="\documentclass[a4paper, margin=1in]{report}&#10;&#10;\usepackage{amsmath}&#10;\usepackage{array}&#10;\usepackage{amsmath}  &#10;\usepackage{amssymb}&#10;\usepackage{amsfonts}&#10;\DeclareFontFamily{OT1}{pzc}{}&#10;\DeclareFontShape{OT1}{pzc}{m}{it}{&lt;-&gt; s * [0.900] pzcmi7t}{}&#10;\DeclareMathAlphabet{\mathpzc}{OT1}{pzc}{m}{it}&#10;\usepackage{amsthm}      &#10;\usepackage{algorithm2e}&#10;\usepackage{algorithmic}&#10;\usepackage{bm}&#10;\usepackage[mathscr]{euscript}&#10;\usepackage{graphicx}       &#10;\usepackage{psfrag}         &#10;\usepackage{fancyvrb}    &#10;\usepackage{float}&#10;\usepackage{ltablex}&#10;\usepackage[square,sort,comma,numbers]{natbib}        &#10;\usepackage{bbding}         &#10;\usepackage{dcolumn}        &#10;\usepackage{booktabs} &#10;\usepackage{multirow}&#10;\usepackage{paralist}     &#10;\usepackage{ifdraft}  &#10;\usepackage{indentfirst}    &#10;\usepackage[nottoc,notlof,notlot]{tocbibind}&#10;\usepackage{url}&#10;\usepackage{tabularx}&#10;\usepackage{subcaption}&#10;\usepackage[unicode]{hyperref}&#10;\usepackage{xcolor}&#10;&#10;\hypersetup{pdftitle=LiDAR obstacle detection and avoidance, &#10;            pdfauthor=Alojz Gomola,&#10;            colorlinks=false,&#10;            urlcolor=blue,&#10;            pdfstartview=FitH,&#10;            pdfpagemode=UseOutlines,&#10;            pdfnewwindow,&#10;            breaklinks&#10;          }&#10;\usepackage{array}&#10;\newcolumntype{L}[1]{&gt;{\raggedright\let\newline\\\arraybackslash\hspace{0pt}}m{#1}}&#10;\newcolumntype{C}[1]{&gt;{\centering\let\newline\\\arraybackslash\hspace{0pt}}m{#1}}&#10;\newcolumntype{R}[1]{&gt;{\raggedleft\let\newline\\\arraybackslash\hspace{0pt}}m{#1}}         &#10;\newcolumntype{B}{X}&#10;\newcolumntype{S}[1]{&gt;{\hsize=#1\textwidth}X}&#10;&#10;\newcommand{\FIGDIR}{./Pics}    %%% directory containing figures&#10;\newcommand{\twolinecellr}[2][r]{%&#10;  \begin{tabular}[#1]{@{}r@{}}#2\end{tabular}}&#10;\newcommand{\secState}[1]{&#10; \ifdraft{(#1) }{}&#10;}&#10;\theoremstyle{plain}&#10;\newtheorem{theorem}{Theorem}&#10;\newtheorem{lemma}[theorem]{Lemma}&#10;\newtheorem{proposition}[theorem]{Proposition}&#10;&#10;\theoremstyle{plain}&#10;\newtheorem{definition}{Definition}&#10;\newtheorem{problem}{Problem}&#10;\newtheorem{example}{Example}&#10;\newtheorem{assumption}{Assumption}&#10;&#10;\theoremstyle{remark}&#10;\newtheorem*{corollary}{Corollary}&#10;\newtheorem*{note}{Note}&#10;&#10;&#10;&#10;&#10;\newenvironment{dokaz}{&#10;  \par\medskip\noindent&#10;  \textit{Proof}.&#10;}{&#10;\newline&#10;\rightline{\SquareCastShadowBottomRight}&#10;}&#10;&#10;\newenvironment{constraints}[1]{&#10;  \par\medskip\noindent&#10;  \textit{Constraints #1} \\&#10;}{&#10;\newline&#10;\rightline{\SquareCastShadowBottomRight}&#10;}&#10;&#10;&#10;%\bibliographystyle{plainnat}     %% Author (year) style&#10;\bibliographystyle{unsrt}        %% [number] style&#10;\setcitestyle{square}&#10;&#10;% Section  3.7 Challenge list&#10;\newif\ifproblemchallenge   %# Build block for problem challenges&#10;\problemchallengetrue       %# Show comments&#10;&#10;\newcommand{\R}{\mathbb{R}}&#10;\newcommand{\N}{\mathbb{N}}&#10;&#10;\DeclareMathOperator{\pr}{\textsf{P}}&#10;\DeclareMathOperator{\E}{\textsf{E}\,}&#10;\DeclareMathOperator{\var}{\textrm{var}}&#10;\DeclareMathOperator{\sd}{\textrm{sd}}&#10;&#10;&#10;\newcommand{\T}[1]{#1^\top}        &#10;&#10;\newcommand{\goto}{\rightarrow}&#10;\newcommand{\gotop}{\stackrel{P}{\longrightarrow}}&#10;\newcommand{\maon}[1]{o(n^{#1})}&#10;\newcommand{\abs}[1]{\left|{#1}\right|}&#10;\newcommand{\dint}{\int_0^\tau\!\!\int_0^\tau}&#10;\newcommand{\isqr}[1]{\frac{1}{\sqrt{#1}}}&#10;\newcommand{\norm}[1]{\left\lVert#1\right\rVert}&#10;\newcommand{\pulrad}[1]{\raisebox{1.5ex}[0pt]{#1}}&#10;\newcommand{\mc}[1]{\multicolumn{1}{c}{#1}}&#10;\newcommand{\TBD}[1]{\color{red}\emph{--TBD:}#1\color{black}}&#10;\pagestyle{empty}&#10;\begin{document}&#10;&#10; \setcounter{chapter}{4}&#10; \setcounter{equation}{20}&#10; \begin{multline}\label{eq:safetyMarginAbstract}&#10;        \forall t\in [missionStart,missionEnd]:\\distance(x(t),Occupied(t),t) \ge safetyMargin&#10;    \end{multline}&#10;&#10;&#10;&#10;\end{document}"/>
  <p:tag name="IGUANATEXSIZE" val="20"/>
  <p:tag name="IGUANATEXCURSOR" val="3645"/>
  <p:tag name="TRANSPARENCY" val="True"/>
  <p:tag name="FILENAME" val=""/>
  <p:tag name="LATEXENGINEID" val="0"/>
  <p:tag name="TEMPFOLDER" val="c:\temp\"/>
  <p:tag name="LATEXFORMHEIGHT" val="312"/>
  <p:tag name="LATEXFORMWIDTH" val="384"/>
  <p:tag name="LATEXFORMWRAP" val="True"/>
  <p:tag name="BITMAPVECTOR" val="0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>
  <documentManagement/>
</p:properti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
</file>

<file path=customXml/itemProps1.xml><?xml version="1.0" encoding="utf-8"?>
<ds:datastoreItem xmlns:ds="http://schemas.openxmlformats.org/officeDocument/2006/customXml" ds:itemID="{D0C9905A-CBD0-4539-91F7-7758145DCB1F}">
  <ds:schemaRefs>
    <ds:schemaRef ds:uri="http://schemas.microsoft.com/office/2006/documentManagement/types"/>
    <ds:schemaRef ds:uri="http://schemas.microsoft.com/office/infopath/2007/PartnerControls"/>
    <ds:schemaRef ds:uri="http://schemas.microsoft.com/office/2006/metadata/properties"/>
    <ds:schemaRef ds:uri="http://purl.org/dc/terms/"/>
    <ds:schemaRef ds:uri="http://schemas.openxmlformats.org/package/2006/metadata/core-properties"/>
    <ds:schemaRef ds:uri="http://www.w3.org/XML/1998/namespace"/>
    <ds:schemaRef ds:uri="http://purl.org/dc/dcmitype/"/>
    <ds:schemaRef ds:uri="http://purl.org/dc/elements/1.1/"/>
  </ds:schemaRefs>
</ds:datastoreItem>
</file>

<file path=customXml/itemProps2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customXml/itemProps3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4625</TotalTime>
  <Words>5952</Words>
  <Application>Microsoft Office PowerPoint</Application>
  <PresentationFormat>On-screen Show (4:3)</PresentationFormat>
  <Paragraphs>1568</Paragraphs>
  <Slides>95</Slides>
  <Notes>95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2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95</vt:i4>
      </vt:variant>
    </vt:vector>
  </HeadingPairs>
  <TitlesOfParts>
    <vt:vector size="109" baseType="lpstr">
      <vt:lpstr>Arial</vt:lpstr>
      <vt:lpstr>Arial monospaced for SAP</vt:lpstr>
      <vt:lpstr>Cambria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think-cell Slide</vt:lpstr>
      <vt:lpstr>PowerPoint Presentation</vt:lpstr>
      <vt:lpstr>Overview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 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 [P1] Basic Avoidance</vt:lpstr>
      <vt:lpstr>Incremental problem definition:  [P2] Intruders Introduction</vt:lpstr>
      <vt:lpstr>Incremental problem definition:  [P3] Static restrictions</vt:lpstr>
      <vt:lpstr>Incremental problem definition:  [P4] Dynamic restrictions</vt:lpstr>
      <vt:lpstr>Incremental problem definition: 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properties (6.4.2)</vt:lpstr>
      <vt:lpstr>Reach set Approximation  Property based approximations (6.4.3)</vt:lpstr>
      <vt:lpstr>Reach set approximation:  Developed Reach set Approximations 1/2</vt:lpstr>
      <vt:lpstr>Reach set approximation:  Developed Reach set Approximations  2/2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Conclusion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503</cp:revision>
  <cp:lastPrinted>2015-07-29T21:30:37Z</cp:lastPrinted>
  <dcterms:created xsi:type="dcterms:W3CDTF">2017-09-21T08:49:16Z</dcterms:created>
  <dcterms:modified xsi:type="dcterms:W3CDTF">2019-07-06T14:12:09Z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